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497" r:id="rId3"/>
    <p:sldId id="2498" r:id="rId5"/>
    <p:sldId id="2499" r:id="rId6"/>
    <p:sldId id="2500" r:id="rId7"/>
    <p:sldId id="2502" r:id="rId8"/>
    <p:sldId id="2503" r:id="rId9"/>
    <p:sldId id="2461" r:id="rId10"/>
    <p:sldId id="2462" r:id="rId11"/>
    <p:sldId id="2463" r:id="rId12"/>
    <p:sldId id="2464" r:id="rId13"/>
    <p:sldId id="2465" r:id="rId14"/>
    <p:sldId id="2466" r:id="rId15"/>
    <p:sldId id="2467" r:id="rId16"/>
    <p:sldId id="2469" r:id="rId17"/>
    <p:sldId id="2470" r:id="rId18"/>
    <p:sldId id="2468" r:id="rId19"/>
    <p:sldId id="2471" r:id="rId20"/>
    <p:sldId id="2477" r:id="rId21"/>
    <p:sldId id="2472" r:id="rId22"/>
    <p:sldId id="2473" r:id="rId23"/>
    <p:sldId id="2475" r:id="rId24"/>
    <p:sldId id="2474" r:id="rId25"/>
  </p:sldIdLst>
  <p:sldSz cx="12192000" cy="6858000"/>
  <p:notesSz cx="9942195" cy="6760845"/>
  <p:custDataLst>
    <p:tags r:id="rId31"/>
  </p:custDataLst>
  <p:defaultTex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E28007B-461A-4462-A833-9F1C2ACCC9E0}">
          <p14:sldIdLst>
            <p14:sldId id="2497"/>
            <p14:sldId id="2498"/>
            <p14:sldId id="2499"/>
            <p14:sldId id="2500"/>
            <p14:sldId id="2502"/>
            <p14:sldId id="2503"/>
            <p14:sldId id="2461"/>
            <p14:sldId id="2462"/>
            <p14:sldId id="2463"/>
            <p14:sldId id="2464"/>
            <p14:sldId id="2465"/>
            <p14:sldId id="2466"/>
            <p14:sldId id="2467"/>
            <p14:sldId id="2469"/>
            <p14:sldId id="2470"/>
            <p14:sldId id="2468"/>
            <p14:sldId id="2471"/>
            <p14:sldId id="2477"/>
            <p14:sldId id="2472"/>
            <p14:sldId id="2473"/>
            <p14:sldId id="2475"/>
            <p14:sldId id="2474"/>
          </p14:sldIdLst>
        </p14:section>
      </p14:sectionLst>
    </p:ext>
    <p:ext uri="{EFAFB233-063F-42B5-8137-9DF3F51BA10A}">
      <p15:sldGuideLst xmlns:p15="http://schemas.microsoft.com/office/powerpoint/2012/main">
        <p15:guide id="1" pos="5153" userDrawn="1">
          <p15:clr>
            <a:srgbClr val="A4A3A4"/>
          </p15:clr>
        </p15:guide>
        <p15:guide id="2" orient="horz" pos="29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华龙 张" initials="华龙" lastIdx="4" clrIdx="0"/>
  <p:cmAuthor id="2" name="lenovo" initials="l" lastIdx="5" clrIdx="1"/>
  <p:cmAuthor id="3" name="海韬 李" initials="海李" lastIdx="10" clrIdx="2"/>
  <p:cmAuthor id="4" name="zhangyi" initials="z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455"/>
    <a:srgbClr val="D81E07"/>
    <a:srgbClr val="C0504D"/>
    <a:srgbClr val="3D6BD3"/>
    <a:srgbClr val="F4B084"/>
    <a:srgbClr val="92D050"/>
    <a:srgbClr val="8064A2"/>
    <a:srgbClr val="D99694"/>
    <a:srgbClr val="4BACC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920" autoAdjust="0"/>
  </p:normalViewPr>
  <p:slideViewPr>
    <p:cSldViewPr snapToGrid="0" showGuides="1">
      <p:cViewPr varScale="1">
        <p:scale>
          <a:sx n="92" d="100"/>
          <a:sy n="92" d="100"/>
        </p:scale>
        <p:origin x="96" y="226"/>
      </p:cViewPr>
      <p:guideLst>
        <p:guide pos="5153"/>
        <p:guide orient="horz" pos="296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88" d="100"/>
        <a:sy n="188" d="100"/>
      </p:scale>
      <p:origin x="0" y="-906"/>
    </p:cViewPr>
  </p:sorterViewPr>
  <p:notesViewPr>
    <p:cSldViewPr snapToGrid="0">
      <p:cViewPr varScale="1">
        <p:scale>
          <a:sx n="91" d="100"/>
          <a:sy n="91" d="100"/>
        </p:scale>
        <p:origin x="214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6.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900"/>
            </a:lvl1pPr>
          </a:lstStyle>
          <a:p>
            <a:endParaRPr lang="zh-CN" altLang="en-US"/>
          </a:p>
        </p:txBody>
      </p:sp>
      <p:sp>
        <p:nvSpPr>
          <p:cNvPr id="3" name="日期占位符 2"/>
          <p:cNvSpPr>
            <a:spLocks noGrp="1"/>
          </p:cNvSpPr>
          <p:nvPr>
            <p:ph type="dt" sz="quarter" idx="1"/>
          </p:nvPr>
        </p:nvSpPr>
        <p:spPr>
          <a:xfrm>
            <a:off x="5631790" y="1"/>
            <a:ext cx="4308422" cy="339232"/>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421932"/>
            <a:ext cx="4308422" cy="339231"/>
          </a:xfrm>
          <a:prstGeom prst="rect">
            <a:avLst/>
          </a:prstGeom>
        </p:spPr>
        <p:txBody>
          <a:bodyPr vert="horz" lIns="91440" tIns="45720" rIns="91440" bIns="45720" rtlCol="0" anchor="b"/>
          <a:lstStyle>
            <a:lvl1pPr algn="l">
              <a:defRPr sz="900"/>
            </a:lvl1pPr>
          </a:lstStyle>
          <a:p>
            <a:endParaRPr lang="zh-CN" altLang="en-US"/>
          </a:p>
        </p:txBody>
      </p:sp>
      <p:sp>
        <p:nvSpPr>
          <p:cNvPr id="5" name="灯片编号占位符 4"/>
          <p:cNvSpPr>
            <a:spLocks noGrp="1"/>
          </p:cNvSpPr>
          <p:nvPr>
            <p:ph type="sldNum" sz="quarter" idx="3"/>
          </p:nvPr>
        </p:nvSpPr>
        <p:spPr>
          <a:xfrm>
            <a:off x="5631790" y="6421932"/>
            <a:ext cx="4308422" cy="339231"/>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1790" y="1"/>
            <a:ext cx="4308422" cy="339232"/>
          </a:xfrm>
          <a:prstGeom prst="rect">
            <a:avLst/>
          </a:prstGeom>
        </p:spPr>
        <p:txBody>
          <a:bodyPr vert="horz" lIns="91440" tIns="45720" rIns="91440" bIns="45720" rtlCol="0"/>
          <a:lstStyle>
            <a:lvl1pPr algn="r">
              <a:defRPr sz="1200"/>
            </a:lvl1pPr>
          </a:lstStyle>
          <a:p>
            <a:fld id="{7DA699EB-6B6F-4303-84E5-698CBBF28A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41638" y="844550"/>
            <a:ext cx="4059237" cy="22828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4252" y="3253810"/>
            <a:ext cx="7954010" cy="266220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421932"/>
            <a:ext cx="4308422" cy="33923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1790" y="6421932"/>
            <a:ext cx="4308422" cy="339231"/>
          </a:xfrm>
          <a:prstGeom prst="rect">
            <a:avLst/>
          </a:prstGeom>
        </p:spPr>
        <p:txBody>
          <a:bodyPr vert="horz" lIns="91440" tIns="45720" rIns="91440" bIns="45720" rtlCol="0" anchor="b"/>
          <a:lstStyle>
            <a:lvl1pPr algn="r">
              <a:defRPr sz="1200"/>
            </a:lvl1pPr>
          </a:lstStyle>
          <a:p>
            <a:fld id="{7F1D5E53-1996-4A18-8378-BCF5C8046D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1425" y="271463"/>
            <a:ext cx="7446963" cy="4189412"/>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1425" y="271463"/>
            <a:ext cx="7446963" cy="4189412"/>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1425" y="271463"/>
            <a:ext cx="7446963" cy="4189412"/>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1425" y="271463"/>
            <a:ext cx="7446963" cy="4189412"/>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1425" y="271463"/>
            <a:ext cx="7446963" cy="4189412"/>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27200" y="268288"/>
            <a:ext cx="7342188" cy="4129087"/>
          </a:xfrm>
        </p:spPr>
      </p:sp>
      <p:sp>
        <p:nvSpPr>
          <p:cNvPr id="3" name="备注占位符 2"/>
          <p:cNvSpPr>
            <a:spLocks noGrp="1"/>
          </p:cNvSpPr>
          <p:nvPr>
            <p:ph type="body" idx="1"/>
          </p:nvPr>
        </p:nvSpPr>
        <p:spPr/>
        <p:txBody>
          <a:bodyPr/>
          <a:lstStyle/>
          <a:p>
            <a:pPr defTabSz="913765" fontAlgn="base">
              <a:spcBef>
                <a:spcPct val="0"/>
              </a:spcBef>
              <a:spcAft>
                <a:spcPct val="0"/>
              </a:spcAft>
            </a:pPr>
            <a:endParaRPr lang="zh-CN" altLang="en-US" sz="1000" kern="1200" dirty="0">
              <a:ln w="0"/>
              <a:solidFill>
                <a:srgbClr val="FF0000"/>
              </a:solidFill>
              <a:effectLst>
                <a:outerShdw blurRad="38100" dist="19050" dir="2700000" algn="tl" rotWithShape="0">
                  <a:schemeClr val="dk1">
                    <a:alpha val="40000"/>
                  </a:schemeClr>
                </a:outerShdw>
              </a:effectLst>
              <a:latin typeface="+mn-ea"/>
              <a:ea typeface="+mn-ea"/>
              <a:cs typeface="+mn-cs"/>
            </a:endParaRPr>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3"/>
            <a:ext cx="36576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2800" y="274643"/>
            <a:ext cx="107696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18" name="TextBox 15"/>
          <p:cNvSpPr txBox="1"/>
          <p:nvPr userDrawn="1"/>
        </p:nvSpPr>
        <p:spPr>
          <a:xfrm>
            <a:off x="11707677" y="6479204"/>
            <a:ext cx="396009" cy="284675"/>
          </a:xfrm>
          <a:prstGeom prst="rect">
            <a:avLst/>
          </a:prstGeom>
          <a:noFill/>
        </p:spPr>
        <p:txBody>
          <a:bodyPr wrap="square" lIns="68562" tIns="34281" rIns="68562" bIns="34281" rtlCol="0" anchor="ctr">
            <a:spAutoFit/>
          </a:bodyPr>
          <a:lstStyle/>
          <a:p>
            <a:pPr algn="ctr"/>
            <a:fld id="{2EEF1883-7A0E-4F66-9932-E581691AD397}" type="slidenum">
              <a:rPr lang="zh-CN" altLang="en-US" sz="1400" smtClean="0">
                <a:solidFill>
                  <a:schemeClr val="tx1">
                    <a:lumMod val="50000"/>
                    <a:lumOff val="50000"/>
                  </a:schemeClr>
                </a:solidFill>
                <a:latin typeface="+mn-lt"/>
                <a:ea typeface="Arial Unicode MS" panose="020B0604020202020204" pitchFamily="34" charset="-122"/>
                <a:cs typeface="Arial Unicode MS" panose="020B0604020202020204" pitchFamily="34" charset="-122"/>
              </a:rPr>
            </a:fld>
            <a:r>
              <a:rPr lang="zh-CN" altLang="en-US" sz="1400" dirty="0">
                <a:solidFill>
                  <a:schemeClr val="tx1">
                    <a:lumMod val="50000"/>
                    <a:lumOff val="50000"/>
                  </a:schemeClr>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tx1">
                  <a:lumMod val="50000"/>
                  <a:lumOff val="50000"/>
                </a:schemeClr>
              </a:solidFill>
              <a:latin typeface="+mn-lt"/>
              <a:ea typeface="Arial Unicode MS" panose="020B0604020202020204" pitchFamily="34" charset="-122"/>
              <a:cs typeface="Arial Unicode MS" panose="020B0604020202020204" pitchFamily="34" charset="-122"/>
            </a:endParaRPr>
          </a:p>
        </p:txBody>
      </p:sp>
      <p:sp>
        <p:nvSpPr>
          <p:cNvPr id="5" name="任意多边形 4"/>
          <p:cNvSpPr/>
          <p:nvPr userDrawn="1"/>
        </p:nvSpPr>
        <p:spPr>
          <a:xfrm flipH="1">
            <a:off x="274491" y="423071"/>
            <a:ext cx="496568" cy="557564"/>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flipH="1">
            <a:off x="425940" y="300119"/>
            <a:ext cx="496568" cy="443846"/>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flipH="1">
            <a:off x="11707676" y="6449060"/>
            <a:ext cx="396009" cy="343781"/>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中">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3700"/>
            <a:ext cx="12192000" cy="3530600"/>
          </a:xfrm>
          <a:prstGeom prst="rect">
            <a:avLst/>
          </a:prstGeom>
        </p:spPr>
      </p:pic>
      <p:sp>
        <p:nvSpPr>
          <p:cNvPr id="4" name="矩形 1"/>
          <p:cNvSpPr>
            <a:spLocks noChangeArrowheads="1"/>
          </p:cNvSpPr>
          <p:nvPr userDrawn="1"/>
        </p:nvSpPr>
        <p:spPr bwMode="auto">
          <a:xfrm>
            <a:off x="1" y="148406"/>
            <a:ext cx="108347" cy="5760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5" name="TextBox 15"/>
          <p:cNvSpPr txBox="1"/>
          <p:nvPr userDrawn="1"/>
        </p:nvSpPr>
        <p:spPr>
          <a:xfrm>
            <a:off x="11814357" y="6441729"/>
            <a:ext cx="396009" cy="284675"/>
          </a:xfrm>
          <a:prstGeom prst="rect">
            <a:avLst/>
          </a:prstGeom>
          <a:noFill/>
        </p:spPr>
        <p:txBody>
          <a:bodyPr wrap="square" lIns="68562" tIns="34281" rIns="68562" bIns="34281" rtlCol="0" anchor="ctr">
            <a:spAutoFit/>
          </a:bodyPr>
          <a:lstStyle/>
          <a:p>
            <a:pPr algn="ctr"/>
            <a:fld id="{2EEF1883-7A0E-4F66-9932-E581691AD397}" type="slidenum">
              <a:rPr lang="zh-CN" altLang="en-US" sz="1400" smtClean="0">
                <a:solidFill>
                  <a:schemeClr val="tx1">
                    <a:lumMod val="50000"/>
                    <a:lumOff val="50000"/>
                  </a:schemeClr>
                </a:solidFill>
                <a:latin typeface="+mn-lt"/>
                <a:ea typeface="Arial Unicode MS" panose="020B0604020202020204" pitchFamily="34" charset="-122"/>
                <a:cs typeface="Arial Unicode MS" panose="020B0604020202020204" pitchFamily="34" charset="-122"/>
              </a:rPr>
            </a:fld>
            <a:r>
              <a:rPr lang="zh-CN" altLang="en-US" sz="1400" dirty="0">
                <a:solidFill>
                  <a:schemeClr val="tx1">
                    <a:lumMod val="50000"/>
                    <a:lumOff val="50000"/>
                  </a:schemeClr>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tx1">
                  <a:lumMod val="50000"/>
                  <a:lumOff val="50000"/>
                </a:schemeClr>
              </a:solidFill>
              <a:latin typeface="+mn-lt"/>
              <a:ea typeface="Arial Unicode MS" panose="020B0604020202020204" pitchFamily="34" charset="-122"/>
              <a:cs typeface="Arial Unicode MS" panose="020B0604020202020204" pitchFamily="34" charset="-122"/>
            </a:endParaRPr>
          </a:p>
        </p:txBody>
      </p:sp>
      <p:sp>
        <p:nvSpPr>
          <p:cNvPr id="6" name="标题 5"/>
          <p:cNvSpPr>
            <a:spLocks noGrp="1"/>
          </p:cNvSpPr>
          <p:nvPr>
            <p:ph type="title"/>
          </p:nvPr>
        </p:nvSpPr>
        <p:spPr>
          <a:xfrm>
            <a:off x="120369" y="181451"/>
            <a:ext cx="10972800" cy="505805"/>
          </a:xfrm>
        </p:spPr>
        <p:txBody>
          <a:bodyPr>
            <a:normAutofit/>
          </a:bodyPr>
          <a:lstStyle>
            <a:lvl1pPr marL="0" algn="l" defTabSz="914400" rtl="0" eaLnBrk="1" latinLnBrk="0" hangingPunct="1">
              <a:defRPr lang="zh-CN" altLang="en-US" sz="3200" b="1" kern="1200" cap="none" spc="0" dirty="0">
                <a:ln w="0"/>
                <a:solidFill>
                  <a:srgbClr val="1F487C"/>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1F87C-29F5-4072-B3C4-2791AEFBC106}" type="datetime2">
              <a:rPr lang="zh-CN" altLang="en-US" smtClean="0"/>
            </a:fld>
            <a:endParaRPr lang="zh-CN" altLang="en-US" dirty="0"/>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676CA-DACA-4216-AE75-62203F83776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prism dir="u"/>
      </p:transition>
    </mc:Choice>
    <mc:Fallback>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32.png"/><Relationship Id="rId3" Type="http://schemas.openxmlformats.org/officeDocument/2006/relationships/image" Target="../media/image31.jpeg"/><Relationship Id="rId2" Type="http://schemas.openxmlformats.org/officeDocument/2006/relationships/image" Target="../media/image30.jpeg"/><Relationship Id="rId12" Type="http://schemas.openxmlformats.org/officeDocument/2006/relationships/notesSlide" Target="../notesSlides/notesSlide9.xml"/><Relationship Id="rId11" Type="http://schemas.openxmlformats.org/officeDocument/2006/relationships/slideLayout" Target="../slideLayouts/slideLayout12.xml"/><Relationship Id="rId10" Type="http://schemas.openxmlformats.org/officeDocument/2006/relationships/image" Target="../media/image23.png"/><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40.png"/><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image" Target="../media/image41.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image" Target="../media/image43.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image" Target="../media/image44.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image" Target="../media/image4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46.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49.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22.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hyperlink" Target="https://wsfwlogin.mva.gov.cn/" TargetMode="Externa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1" Type="http://schemas.openxmlformats.org/officeDocument/2006/relationships/slideLayout" Target="../slideLayouts/slideLayout12.xml"/><Relationship Id="rId10" Type="http://schemas.openxmlformats.org/officeDocument/2006/relationships/image" Target="../media/image17.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16.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8.jpeg"/><Relationship Id="rId13" Type="http://schemas.openxmlformats.org/officeDocument/2006/relationships/notesSlide" Target="../notesSlides/notesSlide6.xml"/><Relationship Id="rId12" Type="http://schemas.openxmlformats.org/officeDocument/2006/relationships/slideLayout" Target="../slideLayouts/slideLayout12.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en-US" altLang="zh-CN" sz="2800" b="1" dirty="0">
                <a:solidFill>
                  <a:srgbClr val="C00000"/>
                </a:solidFill>
                <a:latin typeface="微软雅黑" panose="020B0503020204020204" pitchFamily="34" charset="-122"/>
                <a:ea typeface="微软雅黑" panose="020B0503020204020204" pitchFamily="34" charset="-122"/>
                <a:sym typeface="+mn-ea"/>
              </a:rPr>
              <a:t> </a:t>
            </a:r>
            <a:r>
              <a:rPr lang="zh-CN" sz="2800" b="1" dirty="0">
                <a:solidFill>
                  <a:srgbClr val="C00000"/>
                </a:solidFill>
                <a:latin typeface="微软雅黑" panose="020B0503020204020204" pitchFamily="34" charset="-122"/>
                <a:ea typeface="微软雅黑" panose="020B0503020204020204" pitchFamily="34" charset="-122"/>
                <a:sym typeface="+mn-ea"/>
              </a:rPr>
              <a:t>用户注册</a:t>
            </a:r>
            <a:endParaRPr lang="zh-CN"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0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27940" y="1670367"/>
            <a:ext cx="1309322" cy="337185"/>
          </a:xfrm>
          <a:prstGeom prst="rect">
            <a:avLst/>
          </a:prstGeom>
          <a:noFill/>
        </p:spPr>
        <p:txBody>
          <a:bodyPr wrap="square" rtlCol="0">
            <a:spAutoFit/>
          </a:bodyPr>
          <a:lstStyle/>
          <a:p>
            <a:r>
              <a:rPr kumimoji="1" lang="zh-CN" sz="1600" b="1" dirty="0">
                <a:solidFill>
                  <a:srgbClr val="C00000"/>
                </a:solidFill>
                <a:latin typeface="微软雅黑" panose="020B0503020204020204" pitchFamily="34" charset="-122"/>
                <a:ea typeface="微软雅黑" panose="020B0503020204020204" pitchFamily="34" charset="-122"/>
              </a:rPr>
              <a:t>用户注册</a:t>
            </a:r>
            <a:endParaRPr kumimoji="1" lang="zh-CN" sz="1600" b="1" dirty="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7940" y="1973315"/>
            <a:ext cx="2991025" cy="1670073"/>
          </a:xfrm>
          <a:prstGeom prst="rect">
            <a:avLst/>
          </a:prstGeom>
          <a:noFill/>
        </p:spPr>
        <p:txBody>
          <a:bodyPr wrap="square" rtlCol="0">
            <a:spAutoFit/>
          </a:bodyPr>
          <a:lstStyle/>
          <a:p>
            <a:pPr fontAlgn="auto">
              <a:lnSpc>
                <a:spcPct val="150000"/>
              </a:lnSpc>
            </a:pPr>
            <a:r>
              <a:rPr lang="en-US" altLang="zh-CN" sz="1400" dirty="0">
                <a:latin typeface="微软雅黑" panose="020B0503020204020204" pitchFamily="34" charset="-122"/>
                <a:ea typeface="微软雅黑" panose="020B0503020204020204" pitchFamily="34" charset="-122"/>
                <a:sym typeface="+mn-ea"/>
              </a:rPr>
              <a:t>1. </a:t>
            </a:r>
            <a:r>
              <a:rPr lang="zh-CN" altLang="en-US" sz="1400" dirty="0">
                <a:latin typeface="微软雅黑" panose="020B0503020204020204" pitchFamily="34" charset="-122"/>
                <a:ea typeface="微软雅黑" panose="020B0503020204020204" pitchFamily="34" charset="-122"/>
                <a:sym typeface="+mn-ea"/>
              </a:rPr>
              <a:t>通过互联网登陆</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全国一体化退役军人网上服务平台</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网址</a:t>
            </a:r>
            <a:r>
              <a:rPr lang="en-US" altLang="zh-CN" sz="1400" dirty="0">
                <a:latin typeface="微软雅黑" panose="020B0503020204020204" pitchFamily="34" charset="-122"/>
                <a:ea typeface="微软雅黑" panose="020B0503020204020204" pitchFamily="34" charset="-122"/>
                <a:sym typeface="+mn-ea"/>
              </a:rPr>
              <a:t>https://wsfw.mva.gov.cn</a:t>
            </a:r>
            <a:r>
              <a:rPr lang="zh-CN" altLang="en-US" sz="1400" dirty="0">
                <a:latin typeface="微软雅黑" panose="020B0503020204020204" pitchFamily="34" charset="-122"/>
                <a:ea typeface="微软雅黑" panose="020B0503020204020204" pitchFamily="34" charset="-122"/>
                <a:sym typeface="+mn-ea"/>
              </a:rPr>
              <a:t>，如未注册过平台账号则在右上角点击</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注册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3958825" y="1545325"/>
            <a:ext cx="7822724" cy="3767350"/>
          </a:xfrm>
          <a:prstGeom prst="rect">
            <a:avLst/>
          </a:prstGeom>
        </p:spPr>
      </p:pic>
      <p:sp>
        <p:nvSpPr>
          <p:cNvPr id="14" name="矩形 13"/>
          <p:cNvSpPr/>
          <p:nvPr/>
        </p:nvSpPr>
        <p:spPr>
          <a:xfrm>
            <a:off x="10822155" y="1795335"/>
            <a:ext cx="595423" cy="276745"/>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信息确认</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信息确认</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17511" y="107519"/>
            <a:ext cx="4507996" cy="3347213"/>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561" y="3454709"/>
            <a:ext cx="4451145" cy="170065"/>
          </a:xfrm>
          <a:prstGeom prst="rect">
            <a:avLst/>
          </a:prstGeom>
        </p:spPr>
      </p:pic>
      <p:sp>
        <p:nvSpPr>
          <p:cNvPr id="9" name="矩形 8"/>
          <p:cNvSpPr/>
          <p:nvPr/>
        </p:nvSpPr>
        <p:spPr>
          <a:xfrm>
            <a:off x="6209496" y="1108612"/>
            <a:ext cx="2113493" cy="520700"/>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909" y="3624617"/>
            <a:ext cx="4525200" cy="3076736"/>
          </a:xfrm>
          <a:prstGeom prst="rect">
            <a:avLst/>
          </a:prstGeom>
        </p:spPr>
      </p:pic>
      <p:pic>
        <p:nvPicPr>
          <p:cNvPr id="11" name="图片 10"/>
          <p:cNvPicPr>
            <a:picLocks noChangeAspect="1"/>
          </p:cNvPicPr>
          <p:nvPr/>
        </p:nvPicPr>
        <p:blipFill>
          <a:blip r:embed="rId4"/>
          <a:stretch>
            <a:fillRect/>
          </a:stretch>
        </p:blipFill>
        <p:spPr>
          <a:xfrm>
            <a:off x="9630562" y="2924530"/>
            <a:ext cx="200025" cy="1400175"/>
          </a:xfrm>
          <a:prstGeom prst="rect">
            <a:avLst/>
          </a:prstGeom>
        </p:spPr>
      </p:pic>
      <p:sp>
        <p:nvSpPr>
          <p:cNvPr id="14" name="文本框 13"/>
          <p:cNvSpPr txBox="1"/>
          <p:nvPr/>
        </p:nvSpPr>
        <p:spPr>
          <a:xfrm>
            <a:off x="827940" y="1973315"/>
            <a:ext cx="2991025" cy="2316403"/>
          </a:xfrm>
          <a:prstGeom prst="rect">
            <a:avLst/>
          </a:prstGeom>
          <a:noFill/>
        </p:spPr>
        <p:txBody>
          <a:bodyPr wrap="square" rtlCol="0">
            <a:spAutoFit/>
          </a:bodyPr>
          <a:lstStyle/>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年审信息填写完成后需对填报信息进行核对确认，如没问题可点击“下一步”按钮进行身份核验，如存在问题可点击页面上方步骤条返回至对应信息项填报页面对存在问题的填报信息项进行修改后再进行下一步。</a:t>
            </a:r>
            <a:endParaRPr lang="en-US" altLang="zh-CN" sz="14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9855850" y="1955034"/>
            <a:ext cx="2324893" cy="1938992"/>
          </a:xfrm>
          <a:prstGeom prst="rect">
            <a:avLst/>
          </a:prstGeom>
          <a:noFill/>
        </p:spPr>
        <p:txBody>
          <a:bodyPr wrap="square" rtlCol="0">
            <a:spAutoFit/>
          </a:bodyPr>
          <a:lstStyle/>
          <a:p>
            <a:r>
              <a:rPr lang="zh-CN" altLang="en-US" sz="2000" b="1" dirty="0">
                <a:solidFill>
                  <a:srgbClr val="C00000"/>
                </a:solidFill>
              </a:rPr>
              <a:t>如信息确认时发现</a:t>
            </a:r>
            <a:endParaRPr lang="en-US" altLang="zh-CN" sz="2000" b="1" dirty="0">
              <a:solidFill>
                <a:srgbClr val="C00000"/>
              </a:solidFill>
            </a:endParaRPr>
          </a:p>
          <a:p>
            <a:r>
              <a:rPr lang="zh-CN" altLang="en-US" sz="2000" b="1" dirty="0">
                <a:solidFill>
                  <a:srgbClr val="C00000"/>
                </a:solidFill>
              </a:rPr>
              <a:t>存在信息项填报错</a:t>
            </a:r>
            <a:endParaRPr lang="en-US" altLang="zh-CN" sz="2000" b="1" dirty="0">
              <a:solidFill>
                <a:srgbClr val="C00000"/>
              </a:solidFill>
            </a:endParaRPr>
          </a:p>
          <a:p>
            <a:r>
              <a:rPr lang="zh-CN" altLang="en-US" sz="2000" b="1" dirty="0">
                <a:solidFill>
                  <a:srgbClr val="C00000"/>
                </a:solidFill>
              </a:rPr>
              <a:t>误则可点击页面上</a:t>
            </a:r>
            <a:endParaRPr lang="en-US" altLang="zh-CN" sz="2000" b="1" dirty="0">
              <a:solidFill>
                <a:srgbClr val="C00000"/>
              </a:solidFill>
            </a:endParaRPr>
          </a:p>
          <a:p>
            <a:r>
              <a:rPr lang="zh-CN" altLang="en-US" sz="2000" b="1" dirty="0">
                <a:solidFill>
                  <a:srgbClr val="C00000"/>
                </a:solidFill>
              </a:rPr>
              <a:t>方步骤条返回至对</a:t>
            </a:r>
            <a:endParaRPr lang="en-US" altLang="zh-CN" sz="2000" b="1" dirty="0">
              <a:solidFill>
                <a:srgbClr val="C00000"/>
              </a:solidFill>
            </a:endParaRPr>
          </a:p>
          <a:p>
            <a:r>
              <a:rPr lang="zh-CN" altLang="en-US" sz="2000" b="1" dirty="0">
                <a:solidFill>
                  <a:srgbClr val="C00000"/>
                </a:solidFill>
              </a:rPr>
              <a:t>应信息项填报页面</a:t>
            </a:r>
            <a:endParaRPr lang="en-US" altLang="zh-CN" sz="2000" b="1" dirty="0">
              <a:solidFill>
                <a:srgbClr val="C00000"/>
              </a:solidFill>
            </a:endParaRPr>
          </a:p>
          <a:p>
            <a:r>
              <a:rPr lang="zh-CN" altLang="en-US" sz="2000" b="1" dirty="0">
                <a:solidFill>
                  <a:srgbClr val="C00000"/>
                </a:solidFill>
              </a:rPr>
              <a:t>进行修正</a:t>
            </a:r>
            <a:endParaRPr lang="zh-CN" altLang="en-US" sz="2000" b="1" dirty="0">
              <a:solidFill>
                <a:srgbClr val="C00000"/>
              </a:solidFill>
            </a:endParaRPr>
          </a:p>
        </p:txBody>
      </p:sp>
      <p:pic>
        <p:nvPicPr>
          <p:cNvPr id="20" name="图片 19"/>
          <p:cNvPicPr>
            <a:picLocks noChangeAspect="1"/>
          </p:cNvPicPr>
          <p:nvPr/>
        </p:nvPicPr>
        <p:blipFill>
          <a:blip r:embed="rId5"/>
          <a:stretch>
            <a:fillRect/>
          </a:stretch>
        </p:blipFill>
        <p:spPr>
          <a:xfrm>
            <a:off x="7733572" y="4114868"/>
            <a:ext cx="662283" cy="97663"/>
          </a:xfrm>
          <a:prstGeom prst="rect">
            <a:avLst/>
          </a:prstGeom>
        </p:spPr>
      </p:pic>
      <p:pic>
        <p:nvPicPr>
          <p:cNvPr id="5" name="图片 4"/>
          <p:cNvPicPr>
            <a:picLocks noChangeAspect="1"/>
          </p:cNvPicPr>
          <p:nvPr/>
        </p:nvPicPr>
        <p:blipFill>
          <a:blip r:embed="rId6"/>
          <a:stretch>
            <a:fillRect/>
          </a:stretch>
        </p:blipFill>
        <p:spPr>
          <a:xfrm>
            <a:off x="5464762" y="688003"/>
            <a:ext cx="1210357" cy="80690"/>
          </a:xfrm>
          <a:prstGeom prst="rect">
            <a:avLst/>
          </a:prstGeom>
        </p:spPr>
      </p:pic>
      <p:pic>
        <p:nvPicPr>
          <p:cNvPr id="27" name="图片 26"/>
          <p:cNvPicPr>
            <a:picLocks noChangeAspect="1"/>
          </p:cNvPicPr>
          <p:nvPr/>
        </p:nvPicPr>
        <p:blipFill>
          <a:blip r:embed="rId7"/>
          <a:stretch>
            <a:fillRect/>
          </a:stretch>
        </p:blipFill>
        <p:spPr>
          <a:xfrm>
            <a:off x="5672142" y="1712393"/>
            <a:ext cx="3841209" cy="3972128"/>
          </a:xfrm>
          <a:prstGeom prst="rect">
            <a:avLst/>
          </a:prstGeom>
        </p:spPr>
      </p:pic>
      <p:cxnSp>
        <p:nvCxnSpPr>
          <p:cNvPr id="17" name="肘形连接符 9"/>
          <p:cNvCxnSpPr/>
          <p:nvPr/>
        </p:nvCxnSpPr>
        <p:spPr>
          <a:xfrm>
            <a:off x="7219508" y="1629312"/>
            <a:ext cx="2771836" cy="363459"/>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0568" y="1944345"/>
            <a:ext cx="409219" cy="111605"/>
          </a:xfrm>
          <a:prstGeom prst="rect">
            <a:avLst/>
          </a:prstGeom>
        </p:spPr>
      </p:pic>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7645" y="2471379"/>
            <a:ext cx="409219" cy="111605"/>
          </a:xfrm>
          <a:prstGeom prst="rect">
            <a:avLst/>
          </a:prstGeom>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3978" y="4268902"/>
            <a:ext cx="409219" cy="111605"/>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7646" y="2309585"/>
            <a:ext cx="409219" cy="111605"/>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7644" y="3291686"/>
            <a:ext cx="409219" cy="111605"/>
          </a:xfrm>
          <a:prstGeom prst="rect">
            <a:avLst/>
          </a:prstGeom>
        </p:spPr>
      </p:pic>
      <p:pic>
        <p:nvPicPr>
          <p:cNvPr id="21" name="图片 20"/>
          <p:cNvPicPr>
            <a:picLocks noChangeAspect="1"/>
          </p:cNvPicPr>
          <p:nvPr/>
        </p:nvPicPr>
        <p:blipFill>
          <a:blip r:embed="rId9"/>
          <a:stretch>
            <a:fillRect/>
          </a:stretch>
        </p:blipFill>
        <p:spPr>
          <a:xfrm>
            <a:off x="6863646" y="2108904"/>
            <a:ext cx="243273" cy="188121"/>
          </a:xfrm>
          <a:prstGeom prst="rect">
            <a:avLst/>
          </a:prstGeom>
        </p:spPr>
      </p:pic>
      <p:pic>
        <p:nvPicPr>
          <p:cNvPr id="32" name="图片 31"/>
          <p:cNvPicPr>
            <a:picLocks noChangeAspect="1"/>
          </p:cNvPicPr>
          <p:nvPr/>
        </p:nvPicPr>
        <p:blipFill>
          <a:blip r:embed="rId10"/>
          <a:stretch>
            <a:fillRect/>
          </a:stretch>
        </p:blipFill>
        <p:spPr>
          <a:xfrm>
            <a:off x="5596013" y="898040"/>
            <a:ext cx="1224425" cy="125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2962734"/>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进入身份核验页面后会自动检测是否已经安装身份核验插件（建议使用</a:t>
            </a:r>
            <a:r>
              <a:rPr lang="en-US" altLang="zh-CN" sz="1400" dirty="0">
                <a:latin typeface="微软雅黑" panose="020B0503020204020204" pitchFamily="34" charset="-122"/>
                <a:ea typeface="微软雅黑" panose="020B0503020204020204" pitchFamily="34" charset="-122"/>
              </a:rPr>
              <a:t>360</a:t>
            </a:r>
            <a:r>
              <a:rPr lang="zh-CN" altLang="en-US" sz="1400" dirty="0">
                <a:latin typeface="微软雅黑" panose="020B0503020204020204" pitchFamily="34" charset="-122"/>
                <a:ea typeface="微软雅黑" panose="020B0503020204020204" pitchFamily="34" charset="-122"/>
              </a:rPr>
              <a:t>浏览器极速模式、</a:t>
            </a:r>
            <a:r>
              <a:rPr lang="en-US" altLang="zh-CN" sz="1400" dirty="0">
                <a:latin typeface="微软雅黑" panose="020B0503020204020204" pitchFamily="34" charset="-122"/>
                <a:ea typeface="微软雅黑" panose="020B0503020204020204" pitchFamily="34" charset="-122"/>
              </a:rPr>
              <a:t>chrome</a:t>
            </a:r>
            <a:r>
              <a:rPr lang="zh-CN" altLang="en-US" sz="1400" dirty="0">
                <a:latin typeface="微软雅黑" panose="020B0503020204020204" pitchFamily="34" charset="-122"/>
                <a:ea typeface="微软雅黑" panose="020B0503020204020204" pitchFamily="34" charset="-122"/>
              </a:rPr>
              <a:t>浏览器、</a:t>
            </a:r>
            <a:r>
              <a:rPr lang="en-US" altLang="zh-CN" sz="1400" dirty="0">
                <a:latin typeface="微软雅黑" panose="020B0503020204020204" pitchFamily="34" charset="-122"/>
                <a:ea typeface="微软雅黑" panose="020B0503020204020204" pitchFamily="34" charset="-122"/>
              </a:rPr>
              <a:t>edge</a:t>
            </a:r>
            <a:r>
              <a:rPr lang="zh-CN" altLang="en-US" sz="1400" dirty="0">
                <a:latin typeface="微软雅黑" panose="020B0503020204020204" pitchFamily="34" charset="-122"/>
                <a:ea typeface="微软雅黑" panose="020B0503020204020204" pitchFamily="34" charset="-122"/>
              </a:rPr>
              <a:t>浏览器等主流浏览器进行核验），为确保顺利进行核验，建议提前关闭杀毒软件。</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如未安装身份核验插件系统会自动弹出下载界面，按提示点击下载并安装即可。</a:t>
            </a: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62587" y="928517"/>
            <a:ext cx="6644588" cy="5511480"/>
          </a:xfrm>
          <a:prstGeom prst="rect">
            <a:avLst/>
          </a:prstGeom>
        </p:spPr>
      </p:pic>
      <p:sp>
        <p:nvSpPr>
          <p:cNvPr id="8" name="矩形 7"/>
          <p:cNvSpPr/>
          <p:nvPr/>
        </p:nvSpPr>
        <p:spPr>
          <a:xfrm>
            <a:off x="7691090" y="3327991"/>
            <a:ext cx="1197730" cy="269259"/>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9" name="肘形连接符 9"/>
          <p:cNvCxnSpPr>
            <a:stCxn id="8" idx="2"/>
          </p:cNvCxnSpPr>
          <p:nvPr/>
        </p:nvCxnSpPr>
        <p:spPr>
          <a:xfrm>
            <a:off x="8289955" y="3597250"/>
            <a:ext cx="0" cy="400110"/>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5550200" y="4107764"/>
            <a:ext cx="5730940" cy="400110"/>
          </a:xfrm>
          <a:prstGeom prst="rect">
            <a:avLst/>
          </a:prstGeom>
          <a:noFill/>
        </p:spPr>
        <p:txBody>
          <a:bodyPr wrap="square" rtlCol="0">
            <a:spAutoFit/>
          </a:bodyPr>
          <a:lstStyle/>
          <a:p>
            <a:r>
              <a:rPr lang="zh-CN" altLang="en-US" sz="2000" b="1" dirty="0">
                <a:solidFill>
                  <a:srgbClr val="C00000"/>
                </a:solidFill>
              </a:rPr>
              <a:t>点击“下载人脸识别插件”，并按提示进行安装</a:t>
            </a:r>
            <a:endParaRPr lang="zh-CN" altLang="en-US" sz="2000" b="1" dirty="0">
              <a:solidFill>
                <a:srgbClr val="C00000"/>
              </a:solidFill>
            </a:endParaRPr>
          </a:p>
        </p:txBody>
      </p:sp>
      <p:pic>
        <p:nvPicPr>
          <p:cNvPr id="11" name="图片 10"/>
          <p:cNvPicPr>
            <a:picLocks noChangeAspect="1"/>
          </p:cNvPicPr>
          <p:nvPr/>
        </p:nvPicPr>
        <p:blipFill>
          <a:blip r:embed="rId2"/>
          <a:stretch>
            <a:fillRect/>
          </a:stretch>
        </p:blipFill>
        <p:spPr>
          <a:xfrm>
            <a:off x="5256847" y="1746221"/>
            <a:ext cx="1825943" cy="121730"/>
          </a:xfrm>
          <a:prstGeom prst="rect">
            <a:avLst/>
          </a:prstGeom>
        </p:spPr>
      </p:pic>
      <p:pic>
        <p:nvPicPr>
          <p:cNvPr id="13" name="图片 12"/>
          <p:cNvPicPr>
            <a:picLocks noChangeAspect="1"/>
          </p:cNvPicPr>
          <p:nvPr/>
        </p:nvPicPr>
        <p:blipFill>
          <a:blip r:embed="rId3"/>
          <a:stretch>
            <a:fillRect/>
          </a:stretch>
        </p:blipFill>
        <p:spPr>
          <a:xfrm>
            <a:off x="5493375" y="2080391"/>
            <a:ext cx="1649730" cy="1291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身份核验插件下载</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2962734"/>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点击下载身份核验插件后浏览器会自动进行下载，下载完成后点击浏览器的右上方下载内容按钮（图片中为</a:t>
            </a:r>
            <a:r>
              <a:rPr lang="en-US" altLang="zh-CN" sz="1400" dirty="0">
                <a:latin typeface="微软雅黑" panose="020B0503020204020204" pitchFamily="34" charset="-122"/>
                <a:ea typeface="微软雅黑" panose="020B0503020204020204" pitchFamily="34" charset="-122"/>
              </a:rPr>
              <a:t>chrome</a:t>
            </a:r>
            <a:r>
              <a:rPr lang="zh-CN" altLang="en-US" sz="1400" dirty="0">
                <a:latin typeface="微软雅黑" panose="020B0503020204020204" pitchFamily="34" charset="-122"/>
                <a:ea typeface="微软雅黑" panose="020B0503020204020204" pitchFamily="34" charset="-122"/>
              </a:rPr>
              <a:t>浏览器，不同浏览器下载内容按钮位置不同，请按实际情况进行查看），然后点击下载完成的身份核验插件。</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98322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身份核验插件下载</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075986" y="1402960"/>
            <a:ext cx="7705563" cy="4466211"/>
          </a:xfrm>
          <a:prstGeom prst="rect">
            <a:avLst/>
          </a:prstGeom>
        </p:spPr>
      </p:pic>
      <p:sp>
        <p:nvSpPr>
          <p:cNvPr id="9" name="矩形 8"/>
          <p:cNvSpPr/>
          <p:nvPr/>
        </p:nvSpPr>
        <p:spPr>
          <a:xfrm>
            <a:off x="9721910" y="2008921"/>
            <a:ext cx="697997" cy="625370"/>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095999" y="3341182"/>
            <a:ext cx="4132521" cy="1081961"/>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11" name="肘形连接符 9"/>
          <p:cNvCxnSpPr/>
          <p:nvPr/>
        </p:nvCxnSpPr>
        <p:spPr>
          <a:xfrm flipV="1">
            <a:off x="8176437" y="2528585"/>
            <a:ext cx="0" cy="812598"/>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14" name="肘形连接符 9"/>
          <p:cNvCxnSpPr/>
          <p:nvPr/>
        </p:nvCxnSpPr>
        <p:spPr>
          <a:xfrm flipH="1" flipV="1">
            <a:off x="9186530" y="2328530"/>
            <a:ext cx="535380" cy="1"/>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17" name="文本框 16"/>
          <p:cNvSpPr txBox="1"/>
          <p:nvPr/>
        </p:nvSpPr>
        <p:spPr>
          <a:xfrm>
            <a:off x="3958363" y="2128475"/>
            <a:ext cx="5730940" cy="400110"/>
          </a:xfrm>
          <a:prstGeom prst="rect">
            <a:avLst/>
          </a:prstGeom>
          <a:noFill/>
        </p:spPr>
        <p:txBody>
          <a:bodyPr wrap="square" rtlCol="0">
            <a:spAutoFit/>
          </a:bodyPr>
          <a:lstStyle/>
          <a:p>
            <a:r>
              <a:rPr lang="zh-CN" altLang="en-US" sz="2000" b="1" dirty="0">
                <a:solidFill>
                  <a:srgbClr val="C00000"/>
                </a:solidFill>
              </a:rPr>
              <a:t>点击下载内容后点击下载好的身份核验插件</a:t>
            </a:r>
            <a:endParaRPr lang="zh-CN" altLang="en-US" sz="2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身份核验插件安装</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27940" y="1670367"/>
            <a:ext cx="2007936"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身份核验插件安装</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7589141" y="3657599"/>
            <a:ext cx="4255584" cy="2864580"/>
          </a:xfrm>
          <a:prstGeom prst="rect">
            <a:avLst/>
          </a:prstGeom>
        </p:spPr>
      </p:pic>
      <p:pic>
        <p:nvPicPr>
          <p:cNvPr id="8" name="图片 7"/>
          <p:cNvPicPr>
            <a:picLocks noChangeAspect="1"/>
          </p:cNvPicPr>
          <p:nvPr/>
        </p:nvPicPr>
        <p:blipFill>
          <a:blip r:embed="rId2"/>
          <a:stretch>
            <a:fillRect/>
          </a:stretch>
        </p:blipFill>
        <p:spPr>
          <a:xfrm>
            <a:off x="3968208" y="1274934"/>
            <a:ext cx="4255584" cy="2864580"/>
          </a:xfrm>
          <a:prstGeom prst="rect">
            <a:avLst/>
          </a:prstGeom>
        </p:spPr>
      </p:pic>
      <p:sp>
        <p:nvSpPr>
          <p:cNvPr id="9" name="文本框 8"/>
          <p:cNvSpPr txBox="1"/>
          <p:nvPr/>
        </p:nvSpPr>
        <p:spPr>
          <a:xfrm>
            <a:off x="827940" y="1987655"/>
            <a:ext cx="2991025" cy="2316403"/>
          </a:xfrm>
          <a:prstGeom prst="rect">
            <a:avLst/>
          </a:prstGeom>
          <a:noFill/>
        </p:spPr>
        <p:txBody>
          <a:bodyPr wrap="square" rtlCol="0">
            <a:spAutoFit/>
          </a:bodyPr>
          <a:lstStyle/>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点击下载完成后的身份核验插件后会自动弹出安装界面，按提示点击“下一步”按钮并最终点击“安装”按钮即可完成安装，完成安装后回到年审信息填报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身份核验页面，点击“核验”开始进行身份核验。</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973315"/>
            <a:ext cx="2991025" cy="1993238"/>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点击“核验”按钮后在弹出的身份核验窗口中点击“开始”按钮则开始进行身份核验，按提示做眨眼核验动作。</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98115" y="1244009"/>
            <a:ext cx="7560000" cy="4928316"/>
          </a:xfrm>
          <a:prstGeom prst="rect">
            <a:avLst/>
          </a:prstGeom>
        </p:spPr>
      </p:pic>
      <p:pic>
        <p:nvPicPr>
          <p:cNvPr id="12" name="图片 11"/>
          <p:cNvPicPr>
            <a:picLocks noChangeAspect="1"/>
          </p:cNvPicPr>
          <p:nvPr/>
        </p:nvPicPr>
        <p:blipFill>
          <a:blip r:embed="rId2"/>
          <a:stretch>
            <a:fillRect/>
          </a:stretch>
        </p:blipFill>
        <p:spPr>
          <a:xfrm>
            <a:off x="6516548" y="3002459"/>
            <a:ext cx="2349660" cy="1708438"/>
          </a:xfrm>
          <a:prstGeom prst="rect">
            <a:avLst/>
          </a:prstGeom>
        </p:spPr>
      </p:pic>
      <p:pic>
        <p:nvPicPr>
          <p:cNvPr id="7" name="图片 6"/>
          <p:cNvPicPr>
            <a:picLocks noChangeAspect="1"/>
          </p:cNvPicPr>
          <p:nvPr/>
        </p:nvPicPr>
        <p:blipFill>
          <a:blip r:embed="rId3"/>
          <a:stretch>
            <a:fillRect/>
          </a:stretch>
        </p:blipFill>
        <p:spPr>
          <a:xfrm>
            <a:off x="3988117" y="1288998"/>
            <a:ext cx="2085023" cy="139002"/>
          </a:xfrm>
          <a:prstGeom prst="rect">
            <a:avLst/>
          </a:prstGeom>
        </p:spPr>
      </p:pic>
      <p:pic>
        <p:nvPicPr>
          <p:cNvPr id="13" name="图片 12"/>
          <p:cNvPicPr>
            <a:picLocks noChangeAspect="1"/>
          </p:cNvPicPr>
          <p:nvPr/>
        </p:nvPicPr>
        <p:blipFill>
          <a:blip r:embed="rId4"/>
          <a:stretch>
            <a:fillRect/>
          </a:stretch>
        </p:blipFill>
        <p:spPr>
          <a:xfrm>
            <a:off x="4270465" y="1681072"/>
            <a:ext cx="2019845" cy="1581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973315"/>
            <a:ext cx="2991025" cy="1993238"/>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身份核验过程中如离摄像头过远、过近、环境光线过暗、未按要求做指定动作等均会影响核验能否成功，请依据核验过程中的提示做出相应调整。</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98800" y="1245600"/>
            <a:ext cx="7560000" cy="4962399"/>
          </a:xfrm>
          <a:prstGeom prst="rect">
            <a:avLst/>
          </a:prstGeom>
        </p:spPr>
      </p:pic>
      <p:pic>
        <p:nvPicPr>
          <p:cNvPr id="10" name="图片 9"/>
          <p:cNvPicPr>
            <a:picLocks noChangeAspect="1"/>
          </p:cNvPicPr>
          <p:nvPr/>
        </p:nvPicPr>
        <p:blipFill>
          <a:blip r:embed="rId2"/>
          <a:stretch>
            <a:fillRect/>
          </a:stretch>
        </p:blipFill>
        <p:spPr>
          <a:xfrm>
            <a:off x="6504972" y="3002458"/>
            <a:ext cx="2338085" cy="1731587"/>
          </a:xfrm>
          <a:prstGeom prst="rect">
            <a:avLst/>
          </a:prstGeom>
        </p:spPr>
      </p:pic>
      <p:pic>
        <p:nvPicPr>
          <p:cNvPr id="7" name="图片 6"/>
          <p:cNvPicPr>
            <a:picLocks noChangeAspect="1"/>
          </p:cNvPicPr>
          <p:nvPr/>
        </p:nvPicPr>
        <p:blipFill>
          <a:blip r:embed="rId3"/>
          <a:stretch>
            <a:fillRect/>
          </a:stretch>
        </p:blipFill>
        <p:spPr>
          <a:xfrm>
            <a:off x="3957637" y="1284552"/>
            <a:ext cx="2165033" cy="144336"/>
          </a:xfrm>
          <a:prstGeom prst="rect">
            <a:avLst/>
          </a:prstGeom>
        </p:spPr>
      </p:pic>
      <p:pic>
        <p:nvPicPr>
          <p:cNvPr id="12" name="图片 11"/>
          <p:cNvPicPr>
            <a:picLocks noChangeAspect="1"/>
          </p:cNvPicPr>
          <p:nvPr/>
        </p:nvPicPr>
        <p:blipFill>
          <a:blip r:embed="rId4"/>
          <a:stretch>
            <a:fillRect/>
          </a:stretch>
        </p:blipFill>
        <p:spPr>
          <a:xfrm>
            <a:off x="4249326" y="1696475"/>
            <a:ext cx="2037173" cy="159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身份核验成功</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身份核验成功</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27940" y="1973315"/>
            <a:ext cx="2991025" cy="2316403"/>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身份核验成功后可点击“完成”按钮完成身份核验，如对核验照片不满意则可点击“重新核验”按钮再次进行身份核验，如无问题可点击“提交”按钮提交年审。</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98800" y="1245600"/>
            <a:ext cx="7560000" cy="4990709"/>
          </a:xfrm>
          <a:prstGeom prst="rect">
            <a:avLst/>
          </a:prstGeom>
        </p:spPr>
      </p:pic>
      <p:pic>
        <p:nvPicPr>
          <p:cNvPr id="11" name="图片 10"/>
          <p:cNvPicPr>
            <a:picLocks noChangeAspect="1"/>
          </p:cNvPicPr>
          <p:nvPr/>
        </p:nvPicPr>
        <p:blipFill>
          <a:blip r:embed="rId2"/>
          <a:stretch>
            <a:fillRect/>
          </a:stretch>
        </p:blipFill>
        <p:spPr>
          <a:xfrm>
            <a:off x="6733995" y="3429000"/>
            <a:ext cx="1865996" cy="1918504"/>
          </a:xfrm>
          <a:prstGeom prst="rect">
            <a:avLst/>
          </a:prstGeom>
        </p:spPr>
      </p:pic>
      <p:pic>
        <p:nvPicPr>
          <p:cNvPr id="5" name="图片 4"/>
          <p:cNvPicPr>
            <a:picLocks noChangeAspect="1"/>
          </p:cNvPicPr>
          <p:nvPr/>
        </p:nvPicPr>
        <p:blipFill>
          <a:blip r:embed="rId3"/>
          <a:stretch>
            <a:fillRect/>
          </a:stretch>
        </p:blipFill>
        <p:spPr>
          <a:xfrm>
            <a:off x="3934777" y="1296941"/>
            <a:ext cx="2271705" cy="151447"/>
          </a:xfrm>
          <a:prstGeom prst="rect">
            <a:avLst/>
          </a:prstGeom>
        </p:spPr>
      </p:pic>
      <p:pic>
        <p:nvPicPr>
          <p:cNvPr id="12" name="图片 11"/>
          <p:cNvPicPr>
            <a:picLocks noChangeAspect="1"/>
          </p:cNvPicPr>
          <p:nvPr/>
        </p:nvPicPr>
        <p:blipFill>
          <a:blip r:embed="rId4"/>
          <a:stretch>
            <a:fillRect/>
          </a:stretch>
        </p:blipFill>
        <p:spPr>
          <a:xfrm>
            <a:off x="4224637" y="1701945"/>
            <a:ext cx="2035193" cy="1593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核验身份失败</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27940" y="1973315"/>
            <a:ext cx="2991025" cy="1670073"/>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如未按要求做动作或指定动作准备时间过长、光线过暗、人脸模糊等可能导致身份核验失败，可调整后点击“重新核验”再次进行身份核验。</a:t>
            </a:r>
            <a:endParaRPr lang="en-US" altLang="zh-CN" sz="14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27940" y="1670367"/>
            <a:ext cx="1635372" cy="337185"/>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核验身份失败</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98800" y="1245600"/>
            <a:ext cx="7560000" cy="4964502"/>
          </a:xfrm>
          <a:prstGeom prst="rect">
            <a:avLst/>
          </a:prstGeom>
        </p:spPr>
      </p:pic>
      <p:pic>
        <p:nvPicPr>
          <p:cNvPr id="10" name="图片 9"/>
          <p:cNvPicPr>
            <a:picLocks noChangeAspect="1"/>
          </p:cNvPicPr>
          <p:nvPr/>
        </p:nvPicPr>
        <p:blipFill>
          <a:blip r:embed="rId2"/>
          <a:stretch>
            <a:fillRect/>
          </a:stretch>
        </p:blipFill>
        <p:spPr>
          <a:xfrm>
            <a:off x="6757145" y="3326551"/>
            <a:ext cx="1842846" cy="1870482"/>
          </a:xfrm>
          <a:prstGeom prst="rect">
            <a:avLst/>
          </a:prstGeom>
        </p:spPr>
      </p:pic>
      <p:pic>
        <p:nvPicPr>
          <p:cNvPr id="2" name="图片 1"/>
          <p:cNvPicPr>
            <a:picLocks noChangeAspect="1"/>
          </p:cNvPicPr>
          <p:nvPr/>
        </p:nvPicPr>
        <p:blipFill>
          <a:blip r:embed="rId3"/>
          <a:stretch>
            <a:fillRect/>
          </a:stretch>
        </p:blipFill>
        <p:spPr>
          <a:xfrm>
            <a:off x="3972877" y="1275749"/>
            <a:ext cx="2123123" cy="141542"/>
          </a:xfrm>
          <a:prstGeom prst="rect">
            <a:avLst/>
          </a:prstGeom>
        </p:spPr>
      </p:pic>
      <p:pic>
        <p:nvPicPr>
          <p:cNvPr id="16" name="图片 15"/>
          <p:cNvPicPr>
            <a:picLocks noChangeAspect="1"/>
          </p:cNvPicPr>
          <p:nvPr/>
        </p:nvPicPr>
        <p:blipFill>
          <a:blip r:embed="rId4"/>
          <a:stretch>
            <a:fillRect/>
          </a:stretch>
        </p:blipFill>
        <p:spPr>
          <a:xfrm>
            <a:off x="4258935" y="1687325"/>
            <a:ext cx="2023755" cy="158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核验身份失败</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27940" y="1973315"/>
            <a:ext cx="2991025" cy="1993238"/>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如成功采集照片后经系统核验为非同一人则显示核验失败窗口，窗口中显示本次核验采集照片与人像库中存储照片，如人像库中存储照片非本人或存在其他问题则联系相关工作人员。</a:t>
            </a:r>
            <a:endParaRPr lang="en-US" altLang="zh-CN" sz="14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27940" y="1670367"/>
            <a:ext cx="1635372" cy="337185"/>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核验身份失败</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897805" y="1346520"/>
            <a:ext cx="7883744" cy="4825838"/>
          </a:xfrm>
          <a:prstGeom prst="rect">
            <a:avLst/>
          </a:prstGeom>
        </p:spPr>
      </p:pic>
      <p:pic>
        <p:nvPicPr>
          <p:cNvPr id="8" name="图片 7"/>
          <p:cNvPicPr>
            <a:picLocks noChangeAspect="1"/>
          </p:cNvPicPr>
          <p:nvPr/>
        </p:nvPicPr>
        <p:blipFill>
          <a:blip r:embed="rId2"/>
          <a:stretch>
            <a:fillRect/>
          </a:stretch>
        </p:blipFill>
        <p:spPr>
          <a:xfrm>
            <a:off x="4072245" y="1591123"/>
            <a:ext cx="2023755" cy="158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8"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提交年审</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7940" y="1973315"/>
            <a:ext cx="2991025" cy="1023742"/>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完成身份核验后点击“提交”按钮提交年审信息，提交后会跳转至年审提交提示界面。</a:t>
            </a:r>
            <a:endParaRPr lang="en-US" altLang="zh-CN"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提交年审</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0110" y="473922"/>
            <a:ext cx="6315061" cy="6007468"/>
          </a:xfrm>
          <a:prstGeom prst="rect">
            <a:avLst/>
          </a:prstGeom>
        </p:spPr>
      </p:pic>
      <p:pic>
        <p:nvPicPr>
          <p:cNvPr id="14" name="图片 13"/>
          <p:cNvPicPr>
            <a:picLocks noChangeAspect="1"/>
          </p:cNvPicPr>
          <p:nvPr/>
        </p:nvPicPr>
        <p:blipFill>
          <a:blip r:embed="rId2"/>
          <a:stretch>
            <a:fillRect/>
          </a:stretch>
        </p:blipFill>
        <p:spPr>
          <a:xfrm>
            <a:off x="7671545" y="2893671"/>
            <a:ext cx="1159939" cy="1469985"/>
          </a:xfrm>
          <a:prstGeom prst="rect">
            <a:avLst/>
          </a:prstGeom>
        </p:spPr>
      </p:pic>
      <p:pic>
        <p:nvPicPr>
          <p:cNvPr id="3" name="图片 2"/>
          <p:cNvPicPr>
            <a:picLocks noChangeAspect="1"/>
          </p:cNvPicPr>
          <p:nvPr/>
        </p:nvPicPr>
        <p:blipFill>
          <a:blip r:embed="rId3"/>
          <a:stretch>
            <a:fillRect/>
          </a:stretch>
        </p:blipFill>
        <p:spPr>
          <a:xfrm>
            <a:off x="9105717" y="2678757"/>
            <a:ext cx="809625" cy="180975"/>
          </a:xfrm>
          <a:prstGeom prst="rect">
            <a:avLst/>
          </a:prstGeom>
        </p:spPr>
      </p:pic>
      <p:pic>
        <p:nvPicPr>
          <p:cNvPr id="2" name="图片 1"/>
          <p:cNvPicPr>
            <a:picLocks noChangeAspect="1"/>
          </p:cNvPicPr>
          <p:nvPr/>
        </p:nvPicPr>
        <p:blipFill>
          <a:blip r:embed="rId4"/>
          <a:stretch>
            <a:fillRect/>
          </a:stretch>
        </p:blipFill>
        <p:spPr>
          <a:xfrm>
            <a:off x="5291137" y="1310893"/>
            <a:ext cx="1867853" cy="124524"/>
          </a:xfrm>
          <a:prstGeom prst="rect">
            <a:avLst/>
          </a:prstGeom>
        </p:spPr>
      </p:pic>
      <p:pic>
        <p:nvPicPr>
          <p:cNvPr id="15" name="图片 14"/>
          <p:cNvPicPr>
            <a:picLocks noChangeAspect="1"/>
          </p:cNvPicPr>
          <p:nvPr/>
        </p:nvPicPr>
        <p:blipFill>
          <a:blip r:embed="rId5"/>
          <a:stretch>
            <a:fillRect/>
          </a:stretch>
        </p:blipFill>
        <p:spPr>
          <a:xfrm>
            <a:off x="5482829" y="1638533"/>
            <a:ext cx="1782841" cy="182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 用户注册详情</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0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28040" y="1670050"/>
            <a:ext cx="2266315" cy="337185"/>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新用户注册</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7940" y="1973315"/>
            <a:ext cx="2991025" cy="2639569"/>
          </a:xfrm>
          <a:prstGeom prst="rect">
            <a:avLst/>
          </a:prstGeom>
          <a:noFill/>
        </p:spPr>
        <p:txBody>
          <a:bodyPr wrap="square" rtlCol="0">
            <a:spAutoFit/>
          </a:bodyPr>
          <a:lstStyle/>
          <a:p>
            <a:pPr fontAlgn="auto">
              <a:lnSpc>
                <a:spcPct val="150000"/>
              </a:lnSpc>
            </a:pPr>
            <a:r>
              <a:rPr lang="en-US" sz="1400" dirty="0">
                <a:latin typeface="微软雅黑" panose="020B0503020204020204" pitchFamily="34" charset="-122"/>
                <a:ea typeface="微软雅黑" panose="020B0503020204020204" pitchFamily="34" charset="-122"/>
              </a:rPr>
              <a:t>1. </a:t>
            </a:r>
            <a:r>
              <a:rPr sz="1400" dirty="0" err="1">
                <a:latin typeface="微软雅黑" panose="020B0503020204020204" pitchFamily="34" charset="-122"/>
                <a:ea typeface="微软雅黑" panose="020B0503020204020204" pitchFamily="34" charset="-122"/>
              </a:rPr>
              <a:t>输入姓名、身份证号、身份证有效期、手机号、验证码以及密码信息</a:t>
            </a:r>
            <a:r>
              <a:rPr sz="1400" dirty="0">
                <a:latin typeface="微软雅黑" panose="020B0503020204020204" pitchFamily="34" charset="-122"/>
                <a:ea typeface="微软雅黑" panose="020B0503020204020204" pitchFamily="34" charset="-122"/>
              </a:rPr>
              <a:t>。</a:t>
            </a:r>
            <a:endParaRPr sz="1400" dirty="0">
              <a:latin typeface="微软雅黑" panose="020B0503020204020204" pitchFamily="34" charset="-122"/>
              <a:ea typeface="微软雅黑" panose="020B0503020204020204" pitchFamily="34" charset="-122"/>
            </a:endParaRPr>
          </a:p>
          <a:p>
            <a:pPr fontAlgn="auto">
              <a:lnSpc>
                <a:spcPct val="150000"/>
              </a:lnSpc>
            </a:pPr>
            <a:r>
              <a:rPr sz="1400" dirty="0">
                <a:latin typeface="微软雅黑" panose="020B0503020204020204" pitchFamily="34" charset="-122"/>
                <a:ea typeface="微软雅黑" panose="020B0503020204020204" pitchFamily="34" charset="-122"/>
              </a:rPr>
              <a:t>2.</a:t>
            </a:r>
            <a:r>
              <a:rPr lang="en-US" altLang="zh-CN" sz="1400" dirty="0">
                <a:latin typeface="微软雅黑" panose="020B0503020204020204" pitchFamily="34" charset="-122"/>
                <a:ea typeface="微软雅黑" panose="020B0503020204020204" pitchFamily="34" charset="-122"/>
              </a:rPr>
              <a:t> </a:t>
            </a:r>
            <a:r>
              <a:rPr sz="1400" dirty="0" err="1">
                <a:latin typeface="微软雅黑" panose="020B0503020204020204" pitchFamily="34" charset="-122"/>
                <a:ea typeface="微软雅黑" panose="020B0503020204020204" pitchFamily="34" charset="-122"/>
              </a:rPr>
              <a:t>勾选我已阅读并同意《个人注册协议</a:t>
            </a:r>
            <a:r>
              <a:rPr sz="1400" dirty="0">
                <a:latin typeface="微软雅黑" panose="020B0503020204020204" pitchFamily="34" charset="-122"/>
                <a:ea typeface="微软雅黑" panose="020B0503020204020204" pitchFamily="34" charset="-122"/>
              </a:rPr>
              <a:t>》</a:t>
            </a:r>
            <a:r>
              <a:rPr lang="zh-CN" sz="1400" dirty="0">
                <a:latin typeface="微软雅黑" panose="020B0503020204020204" pitchFamily="34" charset="-122"/>
                <a:ea typeface="微软雅黑" panose="020B0503020204020204" pitchFamily="34" charset="-122"/>
              </a:rPr>
              <a:t>。</a:t>
            </a:r>
            <a:endParaRPr sz="1400" dirty="0">
              <a:latin typeface="微软雅黑" panose="020B0503020204020204" pitchFamily="34" charset="-122"/>
              <a:ea typeface="微软雅黑" panose="020B0503020204020204" pitchFamily="34" charset="-122"/>
            </a:endParaRPr>
          </a:p>
          <a:p>
            <a:pPr fontAlgn="auto">
              <a:lnSpc>
                <a:spcPct val="150000"/>
              </a:lnSpc>
            </a:pPr>
            <a:r>
              <a:rPr sz="1400" dirty="0">
                <a:latin typeface="微软雅黑" panose="020B0503020204020204" pitchFamily="34" charset="-122"/>
                <a:ea typeface="微软雅黑" panose="020B0503020204020204" pitchFamily="34" charset="-122"/>
              </a:rPr>
              <a:t>3.</a:t>
            </a:r>
            <a:r>
              <a:rPr lang="en-US" altLang="zh-CN" sz="1400" dirty="0">
                <a:latin typeface="微软雅黑" panose="020B0503020204020204" pitchFamily="34" charset="-122"/>
                <a:ea typeface="微软雅黑" panose="020B0503020204020204" pitchFamily="34" charset="-122"/>
              </a:rPr>
              <a:t> </a:t>
            </a:r>
            <a:r>
              <a:rPr sz="1400" dirty="0">
                <a:latin typeface="微软雅黑" panose="020B0503020204020204" pitchFamily="34" charset="-122"/>
                <a:ea typeface="微软雅黑" panose="020B0503020204020204" pitchFamily="34" charset="-122"/>
              </a:rPr>
              <a:t>点击“注册”，</a:t>
            </a:r>
            <a:r>
              <a:rPr sz="1400" dirty="0" err="1">
                <a:latin typeface="微软雅黑" panose="020B0503020204020204" pitchFamily="34" charset="-122"/>
                <a:ea typeface="微软雅黑" panose="020B0503020204020204" pitchFamily="34" charset="-122"/>
              </a:rPr>
              <a:t>相关信息校验无误后完成注册</a:t>
            </a:r>
            <a:r>
              <a:rPr lang="zh-CN" altLang="en-US" sz="1400" dirty="0">
                <a:latin typeface="微软雅黑" panose="020B0503020204020204" pitchFamily="34" charset="-122"/>
                <a:ea typeface="微软雅黑" panose="020B0503020204020204" pitchFamily="34" charset="-122"/>
              </a:rPr>
              <a:t>，完成注册后返回登录页面进行登录。</a:t>
            </a:r>
            <a:endParaRPr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srcRect r="1027"/>
          <a:stretch>
            <a:fillRect/>
          </a:stretch>
        </p:blipFill>
        <p:spPr>
          <a:xfrm>
            <a:off x="3975652" y="941309"/>
            <a:ext cx="7805897" cy="551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提交年审</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700576"/>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 提交年审后需等待退役军人事务部门进行审核。</a:t>
            </a: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提交年审</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80000" y="1645200"/>
            <a:ext cx="7851600" cy="4129128"/>
          </a:xfrm>
          <a:prstGeom prst="rect">
            <a:avLst/>
          </a:prstGeom>
        </p:spPr>
      </p:pic>
      <p:pic>
        <p:nvPicPr>
          <p:cNvPr id="7" name="图片 6"/>
          <p:cNvPicPr>
            <a:picLocks noChangeAspect="1"/>
          </p:cNvPicPr>
          <p:nvPr/>
        </p:nvPicPr>
        <p:blipFill>
          <a:blip r:embed="rId2"/>
          <a:stretch>
            <a:fillRect/>
          </a:stretch>
        </p:blipFill>
        <p:spPr>
          <a:xfrm>
            <a:off x="3919537" y="2670081"/>
            <a:ext cx="2259337" cy="150623"/>
          </a:xfrm>
          <a:prstGeom prst="rect">
            <a:avLst/>
          </a:prstGeom>
        </p:spPr>
      </p:pic>
      <p:pic>
        <p:nvPicPr>
          <p:cNvPr id="10" name="图片 9"/>
          <p:cNvPicPr>
            <a:picLocks noChangeAspect="1"/>
          </p:cNvPicPr>
          <p:nvPr/>
        </p:nvPicPr>
        <p:blipFill>
          <a:blip r:embed="rId3"/>
          <a:stretch>
            <a:fillRect/>
          </a:stretch>
        </p:blipFill>
        <p:spPr>
          <a:xfrm>
            <a:off x="4153139" y="3079228"/>
            <a:ext cx="2205751" cy="2255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年审通过</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7940" y="1973315"/>
            <a:ext cx="2991025" cy="1023742"/>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查看年审结果时如页面显示“您的年度个人年审已通过！”则当前年度年审完成。</a:t>
            </a:r>
            <a:endParaRPr lang="en-US" altLang="zh-CN" sz="14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年审通过</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stretch>
            <a:fillRect/>
          </a:stretch>
        </p:blipFill>
        <p:spPr>
          <a:xfrm>
            <a:off x="3780000" y="1623600"/>
            <a:ext cx="8136779" cy="4334400"/>
          </a:xfrm>
          <a:prstGeom prst="rect">
            <a:avLst/>
          </a:prstGeom>
        </p:spPr>
      </p:pic>
      <p:pic>
        <p:nvPicPr>
          <p:cNvPr id="2" name="图片 1"/>
          <p:cNvPicPr>
            <a:picLocks noChangeAspect="1"/>
          </p:cNvPicPr>
          <p:nvPr/>
        </p:nvPicPr>
        <p:blipFill>
          <a:blip r:embed="rId2"/>
          <a:stretch>
            <a:fillRect/>
          </a:stretch>
        </p:blipFill>
        <p:spPr>
          <a:xfrm>
            <a:off x="7168304" y="4558200"/>
            <a:ext cx="1375410" cy="294731"/>
          </a:xfrm>
          <a:prstGeom prst="rect">
            <a:avLst/>
          </a:prstGeom>
        </p:spPr>
      </p:pic>
      <p:pic>
        <p:nvPicPr>
          <p:cNvPr id="3" name="图片 2"/>
          <p:cNvPicPr>
            <a:picLocks noChangeAspect="1"/>
          </p:cNvPicPr>
          <p:nvPr/>
        </p:nvPicPr>
        <p:blipFill>
          <a:blip r:embed="rId3"/>
          <a:stretch>
            <a:fillRect/>
          </a:stretch>
        </p:blipFill>
        <p:spPr>
          <a:xfrm>
            <a:off x="8543714" y="4458811"/>
            <a:ext cx="628650" cy="428625"/>
          </a:xfrm>
          <a:prstGeom prst="rect">
            <a:avLst/>
          </a:prstGeom>
        </p:spPr>
      </p:pic>
      <p:pic>
        <p:nvPicPr>
          <p:cNvPr id="15" name="图片 14"/>
          <p:cNvPicPr>
            <a:picLocks noChangeAspect="1"/>
          </p:cNvPicPr>
          <p:nvPr/>
        </p:nvPicPr>
        <p:blipFill>
          <a:blip r:embed="rId3"/>
          <a:stretch>
            <a:fillRect/>
          </a:stretch>
        </p:blipFill>
        <p:spPr>
          <a:xfrm>
            <a:off x="6573733" y="4424306"/>
            <a:ext cx="628650" cy="428625"/>
          </a:xfrm>
          <a:prstGeom prst="rect">
            <a:avLst/>
          </a:prstGeom>
        </p:spPr>
      </p:pic>
      <p:pic>
        <p:nvPicPr>
          <p:cNvPr id="4" name="图片 3"/>
          <p:cNvPicPr>
            <a:picLocks noChangeAspect="1"/>
          </p:cNvPicPr>
          <p:nvPr/>
        </p:nvPicPr>
        <p:blipFill>
          <a:blip r:embed="rId4"/>
          <a:stretch>
            <a:fillRect/>
          </a:stretch>
        </p:blipFill>
        <p:spPr>
          <a:xfrm>
            <a:off x="3896677" y="2707798"/>
            <a:ext cx="2374583" cy="158306"/>
          </a:xfrm>
          <a:prstGeom prst="rect">
            <a:avLst/>
          </a:prstGeom>
        </p:spPr>
      </p:pic>
      <p:pic>
        <p:nvPicPr>
          <p:cNvPr id="16" name="图片 15"/>
          <p:cNvPicPr>
            <a:picLocks noChangeAspect="1"/>
          </p:cNvPicPr>
          <p:nvPr/>
        </p:nvPicPr>
        <p:blipFill>
          <a:blip r:embed="rId5"/>
          <a:stretch>
            <a:fillRect/>
          </a:stretch>
        </p:blipFill>
        <p:spPr>
          <a:xfrm>
            <a:off x="4140693" y="3138905"/>
            <a:ext cx="2305827" cy="235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年审不通过</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1670073"/>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如显示“您的个人年审未通过，请及时查看并根据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不通过原因</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，修改年审信息重新提交审核，则可点击“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不通过原因</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”查看审核不通过原因。</a:t>
            </a: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年审不通过</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27940" y="3672893"/>
            <a:ext cx="2991025" cy="1346907"/>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点击“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不通过原因</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”后弹出具体原因，点击“再次年审”按钮，依据不通过原因进行修改后再次提交年审。</a:t>
            </a:r>
            <a:endParaRPr lang="en-US" altLang="zh-CN" sz="14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3780155" y="1619885"/>
            <a:ext cx="7852410" cy="4319905"/>
            <a:chOff x="5953" y="2551"/>
            <a:chExt cx="12366" cy="6803"/>
          </a:xfrm>
        </p:grpSpPr>
        <p:pic>
          <p:nvPicPr>
            <p:cNvPr id="9" name="图片 8"/>
            <p:cNvPicPr>
              <a:picLocks noChangeAspect="1"/>
            </p:cNvPicPr>
            <p:nvPr/>
          </p:nvPicPr>
          <p:blipFill>
            <a:blip r:embed="rId1"/>
            <a:stretch>
              <a:fillRect/>
            </a:stretch>
          </p:blipFill>
          <p:spPr>
            <a:xfrm>
              <a:off x="5953" y="2551"/>
              <a:ext cx="12366" cy="6803"/>
            </a:xfrm>
            <a:prstGeom prst="rect">
              <a:avLst/>
            </a:prstGeom>
          </p:spPr>
        </p:pic>
        <p:pic>
          <p:nvPicPr>
            <p:cNvPr id="10" name="图片 9"/>
            <p:cNvPicPr>
              <a:picLocks noChangeAspect="1"/>
            </p:cNvPicPr>
            <p:nvPr/>
          </p:nvPicPr>
          <p:blipFill>
            <a:blip r:embed="rId2"/>
            <a:stretch>
              <a:fillRect/>
            </a:stretch>
          </p:blipFill>
          <p:spPr>
            <a:xfrm>
              <a:off x="6125" y="4165"/>
              <a:ext cx="2161" cy="348"/>
            </a:xfrm>
            <a:prstGeom prst="rect">
              <a:avLst/>
            </a:prstGeom>
          </p:spPr>
        </p:pic>
        <p:pic>
          <p:nvPicPr>
            <p:cNvPr id="11" name="图片 10"/>
            <p:cNvPicPr>
              <a:picLocks noChangeAspect="1"/>
            </p:cNvPicPr>
            <p:nvPr/>
          </p:nvPicPr>
          <p:blipFill>
            <a:blip r:embed="rId3"/>
            <a:stretch>
              <a:fillRect/>
            </a:stretch>
          </p:blipFill>
          <p:spPr>
            <a:xfrm>
              <a:off x="6464" y="4628"/>
              <a:ext cx="3600" cy="486"/>
            </a:xfrm>
            <a:prstGeom prst="rect">
              <a:avLst/>
            </a:prstGeom>
          </p:spPr>
        </p:pic>
      </p:grpSp>
      <p:pic>
        <p:nvPicPr>
          <p:cNvPr id="12" name="图片 11"/>
          <p:cNvPicPr>
            <a:picLocks noChangeAspect="1"/>
          </p:cNvPicPr>
          <p:nvPr/>
        </p:nvPicPr>
        <p:blipFill>
          <a:blip r:embed="rId4"/>
          <a:stretch>
            <a:fillRect/>
          </a:stretch>
        </p:blipFill>
        <p:spPr>
          <a:xfrm>
            <a:off x="3780155" y="1645200"/>
            <a:ext cx="7852410" cy="4381500"/>
          </a:xfrm>
          <a:prstGeom prst="rect">
            <a:avLst/>
          </a:prstGeom>
        </p:spPr>
      </p:pic>
      <p:pic>
        <p:nvPicPr>
          <p:cNvPr id="14" name="图片 13"/>
          <p:cNvPicPr>
            <a:picLocks noChangeAspect="1"/>
          </p:cNvPicPr>
          <p:nvPr/>
        </p:nvPicPr>
        <p:blipFill>
          <a:blip r:embed="rId5"/>
          <a:stretch>
            <a:fillRect/>
          </a:stretch>
        </p:blipFill>
        <p:spPr>
          <a:xfrm>
            <a:off x="3998180" y="2637155"/>
            <a:ext cx="2097820" cy="139855"/>
          </a:xfrm>
          <a:prstGeom prst="rect">
            <a:avLst/>
          </a:prstGeom>
        </p:spPr>
      </p:pic>
      <p:pic>
        <p:nvPicPr>
          <p:cNvPr id="16" name="图片 15"/>
          <p:cNvPicPr>
            <a:picLocks noChangeAspect="1"/>
          </p:cNvPicPr>
          <p:nvPr/>
        </p:nvPicPr>
        <p:blipFill>
          <a:blip r:embed="rId6"/>
          <a:stretch>
            <a:fillRect/>
          </a:stretch>
        </p:blipFill>
        <p:spPr>
          <a:xfrm>
            <a:off x="4281795" y="3055020"/>
            <a:ext cx="2023755" cy="158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 用户登录</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0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27940" y="1670367"/>
            <a:ext cx="1309322" cy="337185"/>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用户登录</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7940" y="1973315"/>
            <a:ext cx="2991025" cy="1670073"/>
          </a:xfrm>
          <a:prstGeom prst="rect">
            <a:avLst/>
          </a:prstGeom>
          <a:noFill/>
        </p:spPr>
        <p:txBody>
          <a:bodyPr wrap="square" rtlCol="0">
            <a:spAutoFit/>
          </a:bodyPr>
          <a:lstStyle/>
          <a:p>
            <a:pPr lvl="0">
              <a:lnSpc>
                <a:spcPct val="150000"/>
              </a:lnSpc>
            </a:pPr>
            <a:r>
              <a:rPr lang="en-US" altLang="zh-CN" sz="1400" dirty="0">
                <a:latin typeface="微软雅黑" panose="020B0503020204020204" pitchFamily="34" charset="-122"/>
                <a:ea typeface="微软雅黑" panose="020B0503020204020204" pitchFamily="34" charset="-122"/>
                <a:sym typeface="+mn-ea"/>
              </a:rPr>
              <a:t>1. </a:t>
            </a:r>
            <a:r>
              <a:rPr lang="zh-CN" altLang="en-US" sz="1400" dirty="0">
                <a:latin typeface="微软雅黑" panose="020B0503020204020204" pitchFamily="34" charset="-122"/>
                <a:ea typeface="微软雅黑" panose="020B0503020204020204" pitchFamily="34" charset="-122"/>
                <a:sym typeface="+mn-ea"/>
              </a:rPr>
              <a:t>访问</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全国一体化退役军人网上服务平台（试运行）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网址</a:t>
            </a:r>
            <a:r>
              <a:rPr lang="en-US" altLang="zh-CN" sz="1400" dirty="0">
                <a:latin typeface="微软雅黑" panose="020B0503020204020204" pitchFamily="34" charset="-122"/>
                <a:ea typeface="微软雅黑" panose="020B0503020204020204" pitchFamily="34" charset="-122"/>
                <a:sym typeface="+mn-ea"/>
                <a:hlinkClick r:id="rId1"/>
              </a:rPr>
              <a:t>https://wsfwlogin.mva.gov.cn/</a:t>
            </a:r>
            <a:r>
              <a:rPr lang="zh-CN" altLang="en-US" sz="1400" dirty="0">
                <a:latin typeface="微软雅黑" panose="020B0503020204020204" pitchFamily="34" charset="-122"/>
                <a:ea typeface="微软雅黑" panose="020B0503020204020204" pitchFamily="34" charset="-122"/>
                <a:sym typeface="+mn-ea"/>
              </a:rPr>
              <a:t>，</a:t>
            </a:r>
            <a:r>
              <a:rPr lang="zh-CN" sz="1400" dirty="0">
                <a:latin typeface="微软雅黑" panose="020B0503020204020204" pitchFamily="34" charset="-122"/>
                <a:ea typeface="微软雅黑" panose="020B0503020204020204" pitchFamily="34" charset="-122"/>
                <a:sym typeface="+mn-ea"/>
              </a:rPr>
              <a:t>输入手机号或身份证号、密码和验证码登录平台。</a:t>
            </a:r>
            <a:endParaRPr lang="en-US" altLang="zh-CN"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958590" y="1700530"/>
            <a:ext cx="8114030" cy="4403552"/>
          </a:xfrm>
          <a:prstGeom prst="rect">
            <a:avLst/>
          </a:prstGeom>
        </p:spPr>
      </p:pic>
      <p:sp>
        <p:nvSpPr>
          <p:cNvPr id="5" name="矩形 4"/>
          <p:cNvSpPr/>
          <p:nvPr/>
        </p:nvSpPr>
        <p:spPr>
          <a:xfrm>
            <a:off x="8595844" y="3006808"/>
            <a:ext cx="2544417" cy="1273159"/>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kumimoji="1" lang="zh-CN" altLang="en-US">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3"/>
            </p:custDataLst>
          </p:nvPr>
        </p:nvPicPr>
        <p:blipFill>
          <a:blip r:embed="rId4"/>
          <a:stretch>
            <a:fillRect/>
          </a:stretch>
        </p:blipFill>
        <p:spPr>
          <a:xfrm>
            <a:off x="3958590" y="517525"/>
            <a:ext cx="8114030" cy="956945"/>
          </a:xfrm>
          <a:prstGeom prst="rect">
            <a:avLst/>
          </a:prstGeom>
        </p:spPr>
      </p:pic>
      <p:sp>
        <p:nvSpPr>
          <p:cNvPr id="7" name="矩形 6"/>
          <p:cNvSpPr/>
          <p:nvPr>
            <p:custDataLst>
              <p:tags r:id="rId5"/>
            </p:custDataLst>
          </p:nvPr>
        </p:nvSpPr>
        <p:spPr>
          <a:xfrm>
            <a:off x="10730230" y="743585"/>
            <a:ext cx="342900" cy="244475"/>
          </a:xfrm>
          <a:prstGeom prst="rect">
            <a:avLst/>
          </a:prstGeom>
          <a:solidFill>
            <a:srgbClr val="93CDDD">
              <a:alpha val="41000"/>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kumimoji="1"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836539" y="1202446"/>
            <a:ext cx="8210557" cy="4455937"/>
          </a:xfrm>
          <a:prstGeom prst="rect">
            <a:avLst/>
          </a:prstGeom>
        </p:spPr>
      </p:pic>
      <p:sp>
        <p:nvSpPr>
          <p:cNvPr id="13" name="矩形 12"/>
          <p:cNvSpPr/>
          <p:nvPr>
            <p:custDataLst>
              <p:tags r:id="rId2"/>
            </p:custDataLst>
          </p:nvPr>
        </p:nvSpPr>
        <p:spPr>
          <a:xfrm>
            <a:off x="5329868" y="5128462"/>
            <a:ext cx="1532264" cy="160713"/>
          </a:xfrm>
          <a:prstGeom prst="rect">
            <a:avLst/>
          </a:prstGeom>
          <a:solidFill>
            <a:srgbClr val="93CDDD">
              <a:alpha val="36000"/>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3765" rtl="0" eaLnBrk="1" latinLnBrk="0" hangingPunct="1">
              <a:defRPr sz="1900" kern="1200">
                <a:solidFill>
                  <a:schemeClr val="dk1"/>
                </a:solidFill>
                <a:latin typeface="+mn-lt"/>
                <a:ea typeface="+mn-ea"/>
                <a:cs typeface="+mn-cs"/>
              </a:defRPr>
            </a:lvl1pPr>
            <a:lvl2pPr marL="457200" algn="l" defTabSz="913765" rtl="0" eaLnBrk="1" latinLnBrk="0" hangingPunct="1">
              <a:defRPr sz="1900" kern="1200">
                <a:solidFill>
                  <a:schemeClr val="dk1"/>
                </a:solidFill>
                <a:latin typeface="+mn-lt"/>
                <a:ea typeface="+mn-ea"/>
                <a:cs typeface="+mn-cs"/>
              </a:defRPr>
            </a:lvl2pPr>
            <a:lvl3pPr marL="914400" algn="l" defTabSz="913765" rtl="0" eaLnBrk="1" latinLnBrk="0" hangingPunct="1">
              <a:defRPr sz="1900" kern="1200">
                <a:solidFill>
                  <a:schemeClr val="dk1"/>
                </a:solidFill>
                <a:latin typeface="+mn-lt"/>
                <a:ea typeface="+mn-ea"/>
                <a:cs typeface="+mn-cs"/>
              </a:defRPr>
            </a:lvl3pPr>
            <a:lvl4pPr marL="1371600" algn="l" defTabSz="913765" rtl="0" eaLnBrk="1" latinLnBrk="0" hangingPunct="1">
              <a:defRPr sz="1900" kern="1200">
                <a:solidFill>
                  <a:schemeClr val="dk1"/>
                </a:solidFill>
                <a:latin typeface="+mn-lt"/>
                <a:ea typeface="+mn-ea"/>
                <a:cs typeface="+mn-cs"/>
              </a:defRPr>
            </a:lvl4pPr>
            <a:lvl5pPr marL="1828800" algn="l" defTabSz="913765" rtl="0" eaLnBrk="1" latinLnBrk="0" hangingPunct="1">
              <a:defRPr sz="1900" kern="1200">
                <a:solidFill>
                  <a:schemeClr val="dk1"/>
                </a:solidFill>
                <a:latin typeface="+mn-lt"/>
                <a:ea typeface="+mn-ea"/>
                <a:cs typeface="+mn-cs"/>
              </a:defRPr>
            </a:lvl5pPr>
            <a:lvl6pPr marL="2286000" algn="l" defTabSz="913765" rtl="0" eaLnBrk="1" latinLnBrk="0" hangingPunct="1">
              <a:defRPr sz="1900" kern="1200">
                <a:solidFill>
                  <a:schemeClr val="dk1"/>
                </a:solidFill>
                <a:latin typeface="+mn-lt"/>
                <a:ea typeface="+mn-ea"/>
                <a:cs typeface="+mn-cs"/>
              </a:defRPr>
            </a:lvl6pPr>
            <a:lvl7pPr marL="2743200" algn="l" defTabSz="913765" rtl="0" eaLnBrk="1" latinLnBrk="0" hangingPunct="1">
              <a:defRPr sz="1900" kern="1200">
                <a:solidFill>
                  <a:schemeClr val="dk1"/>
                </a:solidFill>
                <a:latin typeface="+mn-lt"/>
                <a:ea typeface="+mn-ea"/>
                <a:cs typeface="+mn-cs"/>
              </a:defRPr>
            </a:lvl7pPr>
            <a:lvl8pPr marL="3200400" algn="l" defTabSz="913765" rtl="0" eaLnBrk="1" latinLnBrk="0" hangingPunct="1">
              <a:defRPr sz="1900" kern="1200">
                <a:solidFill>
                  <a:schemeClr val="dk1"/>
                </a:solidFill>
                <a:latin typeface="+mn-lt"/>
                <a:ea typeface="+mn-ea"/>
                <a:cs typeface="+mn-cs"/>
              </a:defRPr>
            </a:lvl8pPr>
            <a:lvl9pPr marL="3657600" algn="l" defTabSz="913765" rtl="0" eaLnBrk="1" latinLnBrk="0" hangingPunct="1">
              <a:defRPr sz="1900" kern="1200">
                <a:solidFill>
                  <a:schemeClr val="dk1"/>
                </a:solidFill>
                <a:latin typeface="+mn-lt"/>
                <a:ea typeface="+mn-ea"/>
                <a:cs typeface="+mn-cs"/>
              </a:defRPr>
            </a:lvl9pP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15" name="肘形连接符 9"/>
          <p:cNvCxnSpPr/>
          <p:nvPr/>
        </p:nvCxnSpPr>
        <p:spPr>
          <a:xfrm>
            <a:off x="6096000" y="5322195"/>
            <a:ext cx="1668087" cy="657254"/>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3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en-US" altLang="zh-CN" sz="2800" b="1" dirty="0">
                <a:solidFill>
                  <a:srgbClr val="C00000"/>
                </a:solidFill>
                <a:latin typeface="微软雅黑" panose="020B0503020204020204" pitchFamily="34" charset="-122"/>
                <a:ea typeface="微软雅黑" panose="020B0503020204020204" pitchFamily="34" charset="-122"/>
                <a:sym typeface="+mn-ea"/>
              </a:rPr>
              <a:t> </a:t>
            </a:r>
            <a:r>
              <a:rPr lang="zh-CN" altLang="en-US" sz="2800" b="1" dirty="0">
                <a:solidFill>
                  <a:srgbClr val="C00000"/>
                </a:solidFill>
                <a:latin typeface="微软雅黑" panose="020B0503020204020204" pitchFamily="34" charset="-122"/>
                <a:ea typeface="微软雅黑" panose="020B0503020204020204" pitchFamily="34" charset="-122"/>
                <a:sym typeface="+mn-ea"/>
              </a:rPr>
              <a:t>年审入口</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3"/>
            </p:custDataLst>
          </p:nvPr>
        </p:nvSpPr>
        <p:spPr>
          <a:xfrm>
            <a:off x="845514" y="2004113"/>
            <a:ext cx="2991025" cy="1346907"/>
          </a:xfrm>
          <a:prstGeom prst="rect">
            <a:avLst/>
          </a:prstGeom>
          <a:noFill/>
        </p:spPr>
        <p:txBody>
          <a:bodyPr wrap="square" rtlCol="0">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a:lstStyle>
          <a:p>
            <a:pPr fontAlgn="auto">
              <a:lnSpc>
                <a:spcPct val="150000"/>
              </a:lnSpc>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 进入平台后找到“个人服务”板块的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军休服务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，点击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逐月领取退役金退役军人年审服务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按钮进行年审。</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p:nvPr>
            <p:custDataLst>
              <p:tags r:id="rId4"/>
            </p:custDataLst>
          </p:nvPr>
        </p:nvSpPr>
        <p:spPr>
          <a:xfrm>
            <a:off x="845514" y="1701165"/>
            <a:ext cx="1635372" cy="337185"/>
          </a:xfrm>
          <a:prstGeom prst="rect">
            <a:avLst/>
          </a:prstGeom>
          <a:noFill/>
        </p:spPr>
        <p:txBody>
          <a:bodyPr wrap="square" rtlCol="0">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a:lstStyle>
          <a:p>
            <a:r>
              <a:rPr kumimoji="1" lang="zh-CN" altLang="en-US" sz="1600" b="1" dirty="0">
                <a:solidFill>
                  <a:srgbClr val="C00000"/>
                </a:solidFill>
                <a:latin typeface="微软雅黑" panose="020B0503020204020204" pitchFamily="34" charset="-122"/>
                <a:ea typeface="微软雅黑" panose="020B0503020204020204" pitchFamily="34" charset="-122"/>
              </a:rPr>
              <a:t>年审入口</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229004" y="5979247"/>
            <a:ext cx="4876800" cy="400110"/>
          </a:xfrm>
          <a:prstGeom prst="rect">
            <a:avLst/>
          </a:prstGeom>
          <a:noFill/>
        </p:spPr>
        <p:txBody>
          <a:bodyPr wrap="square" rtlCol="0">
            <a:spAutoFit/>
          </a:bodyPr>
          <a:lstStyle/>
          <a:p>
            <a:r>
              <a:rPr lang="zh-CN" altLang="en-US" sz="2000" b="1" dirty="0">
                <a:solidFill>
                  <a:srgbClr val="C00000"/>
                </a:solidFill>
              </a:rPr>
              <a:t>点击“逐月领取退役金退役军人年审服务”</a:t>
            </a:r>
            <a:endParaRPr lang="zh-CN" altLang="en-US" sz="2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en-US" altLang="zh-CN" sz="2800" b="1" dirty="0">
                <a:solidFill>
                  <a:srgbClr val="C00000"/>
                </a:solidFill>
                <a:latin typeface="微软雅黑" panose="020B0503020204020204" pitchFamily="34" charset="-122"/>
                <a:ea typeface="微软雅黑" panose="020B0503020204020204" pitchFamily="34" charset="-122"/>
                <a:sym typeface="+mn-ea"/>
              </a:rPr>
              <a:t> </a:t>
            </a:r>
            <a:r>
              <a:rPr lang="zh-CN" altLang="en-US" sz="2800" b="1" dirty="0">
                <a:solidFill>
                  <a:srgbClr val="C00000"/>
                </a:solidFill>
                <a:latin typeface="微软雅黑" panose="020B0503020204020204" pitchFamily="34" charset="-122"/>
                <a:ea typeface="微软雅黑" panose="020B0503020204020204" pitchFamily="34" charset="-122"/>
                <a:sym typeface="+mn-ea"/>
              </a:rPr>
              <a:t>年审入口</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0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27940" y="1973315"/>
            <a:ext cx="2991025" cy="1346907"/>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进入平台后点击“在线服务”通过“在线服务”中的“军休服务”进入逐月领取退役金退役军人年审服务。</a:t>
            </a:r>
            <a:endParaRPr lang="en-US" altLang="zh-CN"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在线服务</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stretch>
            <a:fillRect/>
          </a:stretch>
        </p:blipFill>
        <p:spPr>
          <a:xfrm>
            <a:off x="3818965" y="1192097"/>
            <a:ext cx="8243481" cy="4473805"/>
          </a:xfrm>
          <a:prstGeom prst="rect">
            <a:avLst/>
          </a:prstGeom>
        </p:spPr>
      </p:pic>
      <p:sp>
        <p:nvSpPr>
          <p:cNvPr id="15" name="矩形 14"/>
          <p:cNvSpPr/>
          <p:nvPr/>
        </p:nvSpPr>
        <p:spPr>
          <a:xfrm>
            <a:off x="4665407" y="5185990"/>
            <a:ext cx="6515212" cy="256999"/>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180749" y="1192279"/>
            <a:ext cx="1147026" cy="338554"/>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21" name="肘形连接符 9"/>
          <p:cNvCxnSpPr>
            <a:stCxn id="18" idx="2"/>
          </p:cNvCxnSpPr>
          <p:nvPr/>
        </p:nvCxnSpPr>
        <p:spPr>
          <a:xfrm>
            <a:off x="8754262" y="1530833"/>
            <a:ext cx="1" cy="1280900"/>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2" name="肘形连接符 9"/>
          <p:cNvCxnSpPr/>
          <p:nvPr/>
        </p:nvCxnSpPr>
        <p:spPr>
          <a:xfrm flipH="1" flipV="1">
            <a:off x="8840701" y="4234350"/>
            <a:ext cx="1535430" cy="881380"/>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23" name="文本框 22"/>
          <p:cNvSpPr txBox="1"/>
          <p:nvPr/>
        </p:nvSpPr>
        <p:spPr>
          <a:xfrm>
            <a:off x="7661003" y="2753380"/>
            <a:ext cx="2358796" cy="400110"/>
          </a:xfrm>
          <a:prstGeom prst="rect">
            <a:avLst/>
          </a:prstGeom>
          <a:noFill/>
        </p:spPr>
        <p:txBody>
          <a:bodyPr wrap="square" rtlCol="0">
            <a:spAutoFit/>
          </a:bodyPr>
          <a:lstStyle/>
          <a:p>
            <a:r>
              <a:rPr lang="en-US" altLang="zh-CN" sz="2000" b="1" dirty="0">
                <a:solidFill>
                  <a:srgbClr val="C00000"/>
                </a:solidFill>
              </a:rPr>
              <a:t>1.</a:t>
            </a:r>
            <a:r>
              <a:rPr lang="zh-CN" altLang="en-US" sz="2000" b="1" dirty="0">
                <a:solidFill>
                  <a:srgbClr val="C00000"/>
                </a:solidFill>
              </a:rPr>
              <a:t>点击“在线服务”</a:t>
            </a:r>
            <a:endParaRPr lang="zh-CN" altLang="en-US" sz="2000" b="1" dirty="0">
              <a:solidFill>
                <a:srgbClr val="C00000"/>
              </a:solidFill>
            </a:endParaRPr>
          </a:p>
        </p:txBody>
      </p:sp>
      <p:sp>
        <p:nvSpPr>
          <p:cNvPr id="24" name="文本框 23"/>
          <p:cNvSpPr txBox="1"/>
          <p:nvPr/>
        </p:nvSpPr>
        <p:spPr>
          <a:xfrm>
            <a:off x="7661003" y="3834225"/>
            <a:ext cx="2358796" cy="400110"/>
          </a:xfrm>
          <a:prstGeom prst="rect">
            <a:avLst/>
          </a:prstGeom>
          <a:noFill/>
        </p:spPr>
        <p:txBody>
          <a:bodyPr wrap="square" rtlCol="0">
            <a:spAutoFit/>
          </a:bodyPr>
          <a:lstStyle/>
          <a:p>
            <a:r>
              <a:rPr lang="en-US" altLang="zh-CN" sz="2000" b="1" dirty="0">
                <a:solidFill>
                  <a:srgbClr val="C00000"/>
                </a:solidFill>
              </a:rPr>
              <a:t>2.</a:t>
            </a:r>
            <a:r>
              <a:rPr lang="zh-CN" altLang="en-US" sz="2000" b="1" dirty="0">
                <a:solidFill>
                  <a:srgbClr val="C00000"/>
                </a:solidFill>
              </a:rPr>
              <a:t>点击“在线办理”</a:t>
            </a:r>
            <a:endParaRPr lang="zh-CN" altLang="en-US" sz="2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en-US" altLang="zh-CN" sz="2800" b="1" dirty="0">
                <a:solidFill>
                  <a:srgbClr val="C00000"/>
                </a:solidFill>
                <a:latin typeface="微软雅黑" panose="020B0503020204020204" pitchFamily="34" charset="-122"/>
                <a:ea typeface="微软雅黑" panose="020B0503020204020204" pitchFamily="34" charset="-122"/>
                <a:sym typeface="+mn-ea"/>
              </a:rPr>
              <a:t> </a:t>
            </a:r>
            <a:r>
              <a:rPr lang="zh-CN" altLang="en-US" sz="2800" b="1" dirty="0">
                <a:solidFill>
                  <a:srgbClr val="C00000"/>
                </a:solidFill>
                <a:latin typeface="微软雅黑" panose="020B0503020204020204" pitchFamily="34" charset="-122"/>
                <a:ea typeface="微软雅黑" panose="020B0503020204020204" pitchFamily="34" charset="-122"/>
                <a:sym typeface="+mn-ea"/>
              </a:rPr>
              <a:t>年审操作流程手册下载</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1346907"/>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进入年审填报页面后可点击页面右上方“下载操作手册”进行年审填报流程操作手册下载，下载后可按手册指导进行年审信息填报。</a:t>
            </a: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手册下载</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2187" y="217718"/>
            <a:ext cx="5864134" cy="455900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225" y="4773671"/>
            <a:ext cx="5857200" cy="1806344"/>
          </a:xfrm>
          <a:prstGeom prst="rect">
            <a:avLst/>
          </a:prstGeom>
        </p:spPr>
      </p:pic>
      <p:pic>
        <p:nvPicPr>
          <p:cNvPr id="9" name="图片 8"/>
          <p:cNvPicPr>
            <a:picLocks noChangeAspect="1"/>
          </p:cNvPicPr>
          <p:nvPr/>
        </p:nvPicPr>
        <p:blipFill>
          <a:blip r:embed="rId3"/>
          <a:stretch>
            <a:fillRect/>
          </a:stretch>
        </p:blipFill>
        <p:spPr>
          <a:xfrm flipH="1">
            <a:off x="11327129" y="4619819"/>
            <a:ext cx="109191" cy="1959015"/>
          </a:xfrm>
          <a:prstGeom prst="rect">
            <a:avLst/>
          </a:prstGeom>
        </p:spPr>
      </p:pic>
      <p:pic>
        <p:nvPicPr>
          <p:cNvPr id="10" name="图片 9"/>
          <p:cNvPicPr>
            <a:picLocks noChangeAspect="1"/>
          </p:cNvPicPr>
          <p:nvPr/>
        </p:nvPicPr>
        <p:blipFill>
          <a:blip r:embed="rId4"/>
          <a:stretch>
            <a:fillRect/>
          </a:stretch>
        </p:blipFill>
        <p:spPr>
          <a:xfrm>
            <a:off x="5905500" y="3357562"/>
            <a:ext cx="381000" cy="142875"/>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038" y="3246112"/>
            <a:ext cx="723963" cy="16765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038" y="3520432"/>
            <a:ext cx="723963" cy="167655"/>
          </a:xfrm>
          <a:prstGeom prst="rect">
            <a:avLst/>
          </a:prstGeom>
        </p:spPr>
      </p:pic>
      <p:sp>
        <p:nvSpPr>
          <p:cNvPr id="15" name="矩形 14"/>
          <p:cNvSpPr/>
          <p:nvPr/>
        </p:nvSpPr>
        <p:spPr>
          <a:xfrm>
            <a:off x="10436075" y="1204784"/>
            <a:ext cx="666472" cy="198407"/>
          </a:xfrm>
          <a:prstGeom prst="rect">
            <a:avLst/>
          </a:prstGeom>
          <a:solidFill>
            <a:srgbClr val="93CDDD">
              <a:alpha val="18039"/>
            </a:srgbClr>
          </a:solidFill>
          <a:ln w="952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16" name="肘形连接符 9"/>
          <p:cNvCxnSpPr/>
          <p:nvPr/>
        </p:nvCxnSpPr>
        <p:spPr>
          <a:xfrm flipH="1" flipV="1">
            <a:off x="9769294" y="1193958"/>
            <a:ext cx="633308" cy="112686"/>
          </a:xfrm>
          <a:prstGeom prst="straightConnector1">
            <a:avLst/>
          </a:prstGeom>
          <a:ln>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pic>
        <p:nvPicPr>
          <p:cNvPr id="18" name="图片 17"/>
          <p:cNvPicPr>
            <a:picLocks noChangeAspect="1"/>
          </p:cNvPicPr>
          <p:nvPr/>
        </p:nvPicPr>
        <p:blipFill>
          <a:blip r:embed="rId6"/>
          <a:stretch>
            <a:fillRect/>
          </a:stretch>
        </p:blipFill>
        <p:spPr>
          <a:xfrm>
            <a:off x="7238965" y="1126966"/>
            <a:ext cx="752475" cy="276225"/>
          </a:xfrm>
          <a:prstGeom prst="rect">
            <a:avLst/>
          </a:prstGeom>
        </p:spPr>
      </p:pic>
      <p:pic>
        <p:nvPicPr>
          <p:cNvPr id="20" name="图片 19"/>
          <p:cNvPicPr>
            <a:picLocks noChangeAspect="1"/>
          </p:cNvPicPr>
          <p:nvPr/>
        </p:nvPicPr>
        <p:blipFill>
          <a:blip r:embed="rId7"/>
          <a:stretch>
            <a:fillRect/>
          </a:stretch>
        </p:blipFill>
        <p:spPr>
          <a:xfrm>
            <a:off x="5934124" y="1185343"/>
            <a:ext cx="1545245" cy="199009"/>
          </a:xfrm>
          <a:prstGeom prst="rect">
            <a:avLst/>
          </a:prstGeom>
        </p:spPr>
      </p:pic>
      <p:sp>
        <p:nvSpPr>
          <p:cNvPr id="19" name="文本框 18"/>
          <p:cNvSpPr txBox="1"/>
          <p:nvPr/>
        </p:nvSpPr>
        <p:spPr>
          <a:xfrm>
            <a:off x="7274497" y="1037041"/>
            <a:ext cx="2640476" cy="400110"/>
          </a:xfrm>
          <a:prstGeom prst="rect">
            <a:avLst/>
          </a:prstGeom>
          <a:noFill/>
        </p:spPr>
        <p:txBody>
          <a:bodyPr wrap="square" rtlCol="0">
            <a:spAutoFit/>
          </a:bodyPr>
          <a:lstStyle/>
          <a:p>
            <a:r>
              <a:rPr lang="zh-CN" altLang="en-US" sz="2000" b="1" dirty="0">
                <a:solidFill>
                  <a:srgbClr val="C00000"/>
                </a:solidFill>
              </a:rPr>
              <a:t>点击“下载操作手册”</a:t>
            </a:r>
            <a:endParaRPr lang="zh-CN" altLang="en-US" sz="2000" b="1" dirty="0">
              <a:solidFill>
                <a:srgbClr val="C00000"/>
              </a:solidFill>
            </a:endParaRPr>
          </a:p>
        </p:txBody>
      </p:sp>
      <p:pic>
        <p:nvPicPr>
          <p:cNvPr id="21" name="图片 20"/>
          <p:cNvPicPr>
            <a:picLocks noChangeAspect="1"/>
          </p:cNvPicPr>
          <p:nvPr/>
        </p:nvPicPr>
        <p:blipFill>
          <a:blip r:embed="rId8"/>
          <a:stretch>
            <a:fillRect/>
          </a:stretch>
        </p:blipFill>
        <p:spPr>
          <a:xfrm>
            <a:off x="6117648" y="1427788"/>
            <a:ext cx="4718304" cy="3920160"/>
          </a:xfrm>
          <a:prstGeom prst="rect">
            <a:avLst/>
          </a:prstGeom>
        </p:spPr>
      </p:pic>
      <p:pic>
        <p:nvPicPr>
          <p:cNvPr id="11" name="图片 10"/>
          <p:cNvPicPr>
            <a:picLocks noChangeAspect="1"/>
          </p:cNvPicPr>
          <p:nvPr/>
        </p:nvPicPr>
        <p:blipFill>
          <a:blip r:embed="rId9"/>
          <a:stretch>
            <a:fillRect/>
          </a:stretch>
        </p:blipFill>
        <p:spPr>
          <a:xfrm>
            <a:off x="7177051" y="2560321"/>
            <a:ext cx="451445" cy="279700"/>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496" y="2253123"/>
            <a:ext cx="723963" cy="145201"/>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1864" y="3035386"/>
            <a:ext cx="723963" cy="145201"/>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1864" y="3290267"/>
            <a:ext cx="723963" cy="145201"/>
          </a:xfrm>
          <a:prstGeom prst="rect">
            <a:avLst/>
          </a:prstGeom>
        </p:spPr>
      </p:pic>
      <p:pic>
        <p:nvPicPr>
          <p:cNvPr id="24" name="图片 23"/>
          <p:cNvPicPr>
            <a:picLocks noChangeAspect="1"/>
          </p:cNvPicPr>
          <p:nvPr/>
        </p:nvPicPr>
        <p:blipFill>
          <a:blip r:embed="rId10"/>
          <a:stretch>
            <a:fillRect/>
          </a:stretch>
        </p:blipFill>
        <p:spPr>
          <a:xfrm>
            <a:off x="6402988" y="947060"/>
            <a:ext cx="985364" cy="1352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cxnSp>
        <p:nvCxnSpPr>
          <p:cNvPr id="10"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基本信息</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3"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940" y="1973315"/>
            <a:ext cx="2991025" cy="2316403"/>
          </a:xfrm>
          <a:prstGeom prst="rect">
            <a:avLst/>
          </a:prstGeom>
          <a:noFill/>
        </p:spPr>
        <p:txBody>
          <a:bodyPr wrap="square" rtlCol="0">
            <a:spAutoFit/>
          </a:bodyPr>
          <a:lstStyle/>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进行基础信息填报时页面自动带入上一年填报的信息，可根据实际情况在此基础上进行相应修改，如存在缺失的信息项则进行填写补充。</a:t>
            </a:r>
            <a:endParaRPr lang="en-US" altLang="zh-CN" sz="1400" dirty="0">
              <a:latin typeface="微软雅黑" panose="020B0503020204020204" pitchFamily="34" charset="-122"/>
              <a:ea typeface="微软雅黑" panose="020B0503020204020204" pitchFamily="34" charset="-122"/>
            </a:endParaRPr>
          </a:p>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信息填报完成确认无误后点击“下一步”进入党组织生活情况填报页面。</a:t>
            </a:r>
            <a:endParaRPr lang="en-US" altLang="zh-CN" sz="14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基本信息填报</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970" y="85494"/>
            <a:ext cx="5864134" cy="4559006"/>
          </a:xfrm>
          <a:prstGeom prst="rect">
            <a:avLst/>
          </a:prstGeom>
        </p:spPr>
      </p:pic>
      <p:pic>
        <p:nvPicPr>
          <p:cNvPr id="4" name="图片 3"/>
          <p:cNvPicPr>
            <a:picLocks noChangeAspect="1"/>
          </p:cNvPicPr>
          <p:nvPr/>
        </p:nvPicPr>
        <p:blipFill>
          <a:blip r:embed="rId3"/>
          <a:stretch>
            <a:fillRect/>
          </a:stretch>
        </p:blipFill>
        <p:spPr>
          <a:xfrm>
            <a:off x="5774283" y="3557847"/>
            <a:ext cx="381000" cy="14287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821" y="3446397"/>
            <a:ext cx="723963" cy="167655"/>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821" y="3720717"/>
            <a:ext cx="723963" cy="167655"/>
          </a:xfrm>
          <a:prstGeom prst="rect">
            <a:avLst/>
          </a:prstGeom>
        </p:spPr>
      </p:pic>
      <p:pic>
        <p:nvPicPr>
          <p:cNvPr id="9" name="图片 8"/>
          <p:cNvPicPr>
            <a:picLocks noChangeAspect="1"/>
          </p:cNvPicPr>
          <p:nvPr/>
        </p:nvPicPr>
        <p:blipFill>
          <a:blip r:embed="rId5"/>
          <a:stretch>
            <a:fillRect/>
          </a:stretch>
        </p:blipFill>
        <p:spPr>
          <a:xfrm>
            <a:off x="5660967" y="3917790"/>
            <a:ext cx="5394960" cy="2766558"/>
          </a:xfrm>
          <a:prstGeom prst="rect">
            <a:avLst/>
          </a:prstGeom>
        </p:spPr>
      </p:pic>
      <p:pic>
        <p:nvPicPr>
          <p:cNvPr id="11" name="图片 10"/>
          <p:cNvPicPr>
            <a:picLocks noChangeAspect="1"/>
          </p:cNvPicPr>
          <p:nvPr/>
        </p:nvPicPr>
        <p:blipFill>
          <a:blip r:embed="rId6"/>
          <a:stretch>
            <a:fillRect/>
          </a:stretch>
        </p:blipFill>
        <p:spPr>
          <a:xfrm>
            <a:off x="6155283" y="2240654"/>
            <a:ext cx="4699140" cy="3077902"/>
          </a:xfrm>
          <a:prstGeom prst="rect">
            <a:avLst/>
          </a:prstGeom>
        </p:spPr>
      </p:pic>
      <p:pic>
        <p:nvPicPr>
          <p:cNvPr id="18" name="图片 17"/>
          <p:cNvPicPr>
            <a:picLocks noChangeAspect="1"/>
          </p:cNvPicPr>
          <p:nvPr/>
        </p:nvPicPr>
        <p:blipFill>
          <a:blip r:embed="rId7"/>
          <a:stretch>
            <a:fillRect/>
          </a:stretch>
        </p:blipFill>
        <p:spPr>
          <a:xfrm>
            <a:off x="5456730" y="2579073"/>
            <a:ext cx="206307" cy="4105275"/>
          </a:xfrm>
          <a:prstGeom prst="rect">
            <a:avLst/>
          </a:prstGeom>
        </p:spPr>
      </p:pic>
      <p:pic>
        <p:nvPicPr>
          <p:cNvPr id="19" name="图片 18"/>
          <p:cNvPicPr>
            <a:picLocks noChangeAspect="1"/>
          </p:cNvPicPr>
          <p:nvPr/>
        </p:nvPicPr>
        <p:blipFill>
          <a:blip r:embed="rId7"/>
          <a:stretch>
            <a:fillRect/>
          </a:stretch>
        </p:blipFill>
        <p:spPr>
          <a:xfrm>
            <a:off x="11055927" y="2579073"/>
            <a:ext cx="253436" cy="4105275"/>
          </a:xfrm>
          <a:prstGeom prst="rect">
            <a:avLst/>
          </a:prstGeom>
        </p:spPr>
      </p:pic>
      <p:pic>
        <p:nvPicPr>
          <p:cNvPr id="6" name="图片 5"/>
          <p:cNvPicPr>
            <a:picLocks noChangeAspect="1"/>
          </p:cNvPicPr>
          <p:nvPr/>
        </p:nvPicPr>
        <p:blipFill>
          <a:blip r:embed="rId8"/>
          <a:stretch>
            <a:fillRect/>
          </a:stretch>
        </p:blipFill>
        <p:spPr>
          <a:xfrm>
            <a:off x="7065966" y="2579073"/>
            <a:ext cx="473677" cy="29347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708" y="2273091"/>
            <a:ext cx="577764" cy="133798"/>
          </a:xfrm>
          <a:prstGeom prst="rect">
            <a:avLst/>
          </a:prstGeom>
        </p:spPr>
      </p:pic>
      <p:pic>
        <p:nvPicPr>
          <p:cNvPr id="23" name="图片 22"/>
          <p:cNvPicPr>
            <a:picLocks noChangeAspect="1"/>
          </p:cNvPicPr>
          <p:nvPr/>
        </p:nvPicPr>
        <p:blipFill>
          <a:blip r:embed="rId9"/>
          <a:stretch>
            <a:fillRect/>
          </a:stretch>
        </p:blipFill>
        <p:spPr>
          <a:xfrm>
            <a:off x="5638107" y="821301"/>
            <a:ext cx="1709489" cy="11396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250" y="3106126"/>
            <a:ext cx="577764" cy="133798"/>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440" y="3362101"/>
            <a:ext cx="577764" cy="133798"/>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360" y="4680837"/>
            <a:ext cx="577764" cy="133798"/>
          </a:xfrm>
          <a:prstGeom prst="rect">
            <a:avLst/>
          </a:prstGeom>
        </p:spPr>
      </p:pic>
      <p:pic>
        <p:nvPicPr>
          <p:cNvPr id="27" name="图片 26"/>
          <p:cNvPicPr>
            <a:picLocks noChangeAspect="1"/>
          </p:cNvPicPr>
          <p:nvPr/>
        </p:nvPicPr>
        <p:blipFill>
          <a:blip r:embed="rId10"/>
          <a:stretch>
            <a:fillRect/>
          </a:stretch>
        </p:blipFill>
        <p:spPr>
          <a:xfrm>
            <a:off x="5818109" y="1108537"/>
            <a:ext cx="1559967" cy="159543"/>
          </a:xfrm>
          <a:prstGeom prst="rect">
            <a:avLst/>
          </a:prstGeom>
        </p:spPr>
      </p:pic>
      <p:pic>
        <p:nvPicPr>
          <p:cNvPr id="22" name="图片 21"/>
          <p:cNvPicPr>
            <a:picLocks noChangeAspect="1"/>
          </p:cNvPicPr>
          <p:nvPr/>
        </p:nvPicPr>
        <p:blipFill>
          <a:blip r:embed="rId11"/>
          <a:stretch>
            <a:fillRect/>
          </a:stretch>
        </p:blipFill>
        <p:spPr>
          <a:xfrm>
            <a:off x="6963861" y="3861453"/>
            <a:ext cx="1462849" cy="248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党组织生活情况</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1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27940" y="1973315"/>
            <a:ext cx="2991025" cy="2316403"/>
          </a:xfrm>
          <a:prstGeom prst="rect">
            <a:avLst/>
          </a:prstGeom>
          <a:noFill/>
        </p:spPr>
        <p:txBody>
          <a:bodyPr wrap="square" rtlCol="0">
            <a:spAutoFit/>
          </a:bodyPr>
          <a:lstStyle/>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进行党组织生活情况信息填报时页面自动带入上一年填报的信息，可根据实际情况在此基础上进行相应修改，如存在缺失的信息项则进行填写补充。</a:t>
            </a:r>
            <a:endParaRPr lang="en-US" altLang="zh-CN" sz="1400" dirty="0">
              <a:latin typeface="微软雅黑" panose="020B0503020204020204" pitchFamily="34" charset="-122"/>
              <a:ea typeface="微软雅黑" panose="020B0503020204020204" pitchFamily="34" charset="-122"/>
            </a:endParaRPr>
          </a:p>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信息填报完成确认无误后点击“下一步”进入奖惩情况填报页面。</a:t>
            </a:r>
            <a:endParaRPr lang="en-US" altLang="zh-CN" sz="14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27940" y="1670367"/>
            <a:ext cx="202579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党组织生活情况填报</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83350" y="1133211"/>
            <a:ext cx="6881836" cy="5274129"/>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350" y="4058404"/>
            <a:ext cx="723963" cy="167655"/>
          </a:xfrm>
          <a:prstGeom prst="rect">
            <a:avLst/>
          </a:prstGeom>
        </p:spPr>
      </p:pic>
      <p:pic>
        <p:nvPicPr>
          <p:cNvPr id="2" name="图片 1"/>
          <p:cNvPicPr>
            <a:picLocks noChangeAspect="1"/>
          </p:cNvPicPr>
          <p:nvPr/>
        </p:nvPicPr>
        <p:blipFill>
          <a:blip r:embed="rId3"/>
          <a:stretch>
            <a:fillRect/>
          </a:stretch>
        </p:blipFill>
        <p:spPr>
          <a:xfrm>
            <a:off x="8174147" y="4066508"/>
            <a:ext cx="903354" cy="133213"/>
          </a:xfrm>
          <a:prstGeom prst="rect">
            <a:avLst/>
          </a:prstGeom>
        </p:spPr>
      </p:pic>
      <p:pic>
        <p:nvPicPr>
          <p:cNvPr id="3" name="图片 2"/>
          <p:cNvPicPr>
            <a:picLocks noChangeAspect="1"/>
          </p:cNvPicPr>
          <p:nvPr/>
        </p:nvPicPr>
        <p:blipFill>
          <a:blip r:embed="rId4"/>
          <a:stretch>
            <a:fillRect/>
          </a:stretch>
        </p:blipFill>
        <p:spPr>
          <a:xfrm>
            <a:off x="4903787" y="2014107"/>
            <a:ext cx="1969453" cy="131297"/>
          </a:xfrm>
          <a:prstGeom prst="rect">
            <a:avLst/>
          </a:prstGeom>
        </p:spPr>
      </p:pic>
      <p:pic>
        <p:nvPicPr>
          <p:cNvPr id="4" name="图片 3"/>
          <p:cNvPicPr>
            <a:picLocks noChangeAspect="1"/>
          </p:cNvPicPr>
          <p:nvPr/>
        </p:nvPicPr>
        <p:blipFill>
          <a:blip r:embed="rId5"/>
          <a:stretch>
            <a:fillRect/>
          </a:stretch>
        </p:blipFill>
        <p:spPr>
          <a:xfrm>
            <a:off x="5107463" y="2340520"/>
            <a:ext cx="1876267" cy="191891"/>
          </a:xfrm>
          <a:prstGeom prst="rect">
            <a:avLst/>
          </a:prstGeom>
        </p:spPr>
      </p:pic>
      <p:pic>
        <p:nvPicPr>
          <p:cNvPr id="16" name="图片 15"/>
          <p:cNvPicPr>
            <a:picLocks noChangeAspect="1"/>
          </p:cNvPicPr>
          <p:nvPr/>
        </p:nvPicPr>
        <p:blipFill>
          <a:blip r:embed="rId6"/>
          <a:stretch>
            <a:fillRect/>
          </a:stretch>
        </p:blipFill>
        <p:spPr>
          <a:xfrm>
            <a:off x="9183830" y="3701307"/>
            <a:ext cx="1728009" cy="246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914352" y="418003"/>
            <a:ext cx="1086719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fontAlgn="ctr"/>
            <a:r>
              <a:rPr lang="zh-CN" altLang="en-US" sz="2800" b="1" dirty="0">
                <a:solidFill>
                  <a:srgbClr val="C00000"/>
                </a:solidFill>
                <a:latin typeface="微软雅黑" panose="020B0503020204020204" pitchFamily="34" charset="-122"/>
                <a:ea typeface="微软雅黑" panose="020B0503020204020204" pitchFamily="34" charset="-122"/>
                <a:sym typeface="+mn-ea"/>
              </a:rPr>
              <a:t>年审信息填报</a:t>
            </a:r>
            <a:r>
              <a:rPr lang="en-US" altLang="zh-CN" sz="2800" b="1" dirty="0">
                <a:solidFill>
                  <a:srgbClr val="C00000"/>
                </a:solidFill>
                <a:latin typeface="微软雅黑" panose="020B0503020204020204" pitchFamily="34" charset="-122"/>
                <a:ea typeface="微软雅黑" panose="020B0503020204020204" pitchFamily="34" charset="-122"/>
                <a:sym typeface="+mn-ea"/>
              </a:rPr>
              <a:t>-</a:t>
            </a:r>
            <a:r>
              <a:rPr lang="zh-CN" altLang="en-US" sz="2800" b="1" dirty="0">
                <a:solidFill>
                  <a:srgbClr val="C00000"/>
                </a:solidFill>
                <a:latin typeface="微软雅黑" panose="020B0503020204020204" pitchFamily="34" charset="-122"/>
                <a:ea typeface="微软雅黑" panose="020B0503020204020204" pitchFamily="34" charset="-122"/>
                <a:sym typeface="+mn-ea"/>
              </a:rPr>
              <a:t>奖惩情况</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4" name="原创设计师QQ69613753    _4"/>
          <p:cNvCxnSpPr/>
          <p:nvPr/>
        </p:nvCxnSpPr>
        <p:spPr>
          <a:xfrm>
            <a:off x="550322" y="882261"/>
            <a:ext cx="4412265" cy="1"/>
          </a:xfrm>
          <a:prstGeom prst="line">
            <a:avLst/>
          </a:prstGeom>
          <a:ln w="25400">
            <a:gradFill>
              <a:gsLst>
                <a:gs pos="8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27940" y="1973315"/>
            <a:ext cx="2991025" cy="2316403"/>
          </a:xfrm>
          <a:prstGeom prst="rect">
            <a:avLst/>
          </a:prstGeom>
          <a:noFill/>
        </p:spPr>
        <p:txBody>
          <a:bodyPr wrap="square" rtlCol="0">
            <a:spAutoFit/>
          </a:bodyPr>
          <a:lstStyle/>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进行奖惩情况信息填报时页面自动带入上一年填报的信息，可根据实际情况在此基础上进行相应修改，如存在缺失的信息项则进行填写补充。</a:t>
            </a:r>
            <a:endParaRPr lang="en-US" altLang="zh-CN" sz="1400" dirty="0">
              <a:latin typeface="微软雅黑" panose="020B0503020204020204" pitchFamily="34" charset="-122"/>
              <a:ea typeface="微软雅黑" panose="020B0503020204020204" pitchFamily="34" charset="-122"/>
            </a:endParaRPr>
          </a:p>
          <a:p>
            <a:pPr indent="-2286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信息填报完成确认无误后点击“下一步”进入信息确认页面。</a:t>
            </a:r>
            <a:endParaRPr lang="en-US" altLang="zh-CN" sz="1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27940" y="1670367"/>
            <a:ext cx="1635372" cy="338554"/>
          </a:xfrm>
          <a:prstGeom prst="rect">
            <a:avLst/>
          </a:prstGeom>
          <a:noFill/>
        </p:spPr>
        <p:txBody>
          <a:bodyPr wrap="square" rtlCol="0">
            <a:spAutoFit/>
          </a:bodyPr>
          <a:lstStyle/>
          <a:p>
            <a:r>
              <a:rPr kumimoji="1" lang="zh-CN" altLang="en-US" sz="1600" b="1" dirty="0">
                <a:solidFill>
                  <a:srgbClr val="C00000"/>
                </a:solidFill>
                <a:latin typeface="微软雅黑" panose="020B0503020204020204" pitchFamily="34" charset="-122"/>
                <a:ea typeface="微软雅黑" panose="020B0503020204020204" pitchFamily="34" charset="-122"/>
              </a:rPr>
              <a:t>奖惩情况填报</a:t>
            </a: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73083" y="1047973"/>
            <a:ext cx="6710050" cy="5466488"/>
          </a:xfrm>
          <a:prstGeom prst="rect">
            <a:avLst/>
          </a:prstGeom>
        </p:spPr>
      </p:pic>
      <p:pic>
        <p:nvPicPr>
          <p:cNvPr id="11" name="图片 10"/>
          <p:cNvPicPr>
            <a:picLocks noChangeAspect="1"/>
          </p:cNvPicPr>
          <p:nvPr/>
        </p:nvPicPr>
        <p:blipFill>
          <a:blip r:embed="rId2"/>
          <a:stretch>
            <a:fillRect/>
          </a:stretch>
        </p:blipFill>
        <p:spPr>
          <a:xfrm>
            <a:off x="4977998" y="1890770"/>
            <a:ext cx="1987880" cy="132525"/>
          </a:xfrm>
          <a:prstGeom prst="rect">
            <a:avLst/>
          </a:prstGeom>
        </p:spPr>
      </p:pic>
      <p:pic>
        <p:nvPicPr>
          <p:cNvPr id="12" name="图片 11"/>
          <p:cNvPicPr>
            <a:picLocks noChangeAspect="1"/>
          </p:cNvPicPr>
          <p:nvPr/>
        </p:nvPicPr>
        <p:blipFill>
          <a:blip r:embed="rId3"/>
          <a:stretch>
            <a:fillRect/>
          </a:stretch>
        </p:blipFill>
        <p:spPr>
          <a:xfrm>
            <a:off x="5190418" y="2218372"/>
            <a:ext cx="1802130" cy="1843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prism dir="u"/>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COMMONDATA" val="eyJoZGlkIjoiYjU2MGE2NjRiNTMzNTM4NmRlMjNlY2IzNjM1MjU5YjY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WPS 演示</Application>
  <PresentationFormat>宽屏</PresentationFormat>
  <Paragraphs>167</Paragraphs>
  <Slides>22</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宋体</vt:lpstr>
      <vt:lpstr>Wingdings</vt:lpstr>
      <vt:lpstr>Arial Unicode MS</vt:lpstr>
      <vt:lpstr>微软雅黑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逐月领取退役金退役军人年审流程</Company>
  <LinksUpToDate>false</LinksUpToDate>
  <SharedDoc>false</SharedDoc>
  <HyperlinksChanged>false</HyperlinksChanged>
  <AppVersion>14.0000</AppVersion>
  <HyperlinkBase>逐月领取退役金退役军人年审流程</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逐月领取退役金退役军人年审流程</dc:title>
  <dc:creator>逐月领取退役金退役军人年审流程</dc:creator>
  <cp:keywords>逐月领取退役金退役军人年审流程</cp:keywords>
  <dc:description>逐月领取退役金退役军人年审流程</dc:description>
  <dc:subject>逐月领取退役金退役军人年审流程</dc:subject>
  <cp:category>逐月领取退役金退役军人年审流程</cp:category>
  <cp:lastModifiedBy>HD</cp:lastModifiedBy>
  <cp:revision>6475</cp:revision>
  <cp:lastPrinted>2023-12-28T00:37:00Z</cp:lastPrinted>
  <dcterms:created xsi:type="dcterms:W3CDTF">2022-09-29T06:01:00Z</dcterms:created>
  <dcterms:modified xsi:type="dcterms:W3CDTF">2024-12-12T10:13:31Z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C66E20E7A29246EB9EABE8040636ED67</vt:lpwstr>
  </property>
  <property fmtid="{D5CDD505-2E9C-101B-9397-08002B2CF9AE}" pid="4" name="KSOSaveFontToCloudKey">
    <vt:lpwstr>354439775_embed</vt:lpwstr>
  </property>
</Properties>
</file>